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6"/>
  </p:notesMasterIdLst>
  <p:sldIdLst>
    <p:sldId id="256" r:id="rId2"/>
    <p:sldId id="258" r:id="rId3"/>
    <p:sldId id="276" r:id="rId4"/>
    <p:sldId id="277" r:id="rId5"/>
    <p:sldId id="278" r:id="rId6"/>
    <p:sldId id="275" r:id="rId7"/>
    <p:sldId id="279" r:id="rId8"/>
    <p:sldId id="284" r:id="rId9"/>
    <p:sldId id="272" r:id="rId10"/>
    <p:sldId id="273" r:id="rId11"/>
    <p:sldId id="257" r:id="rId12"/>
    <p:sldId id="274" r:id="rId13"/>
    <p:sldId id="280" r:id="rId14"/>
    <p:sldId id="297" r:id="rId15"/>
    <p:sldId id="298" r:id="rId16"/>
    <p:sldId id="299" r:id="rId17"/>
    <p:sldId id="281" r:id="rId18"/>
    <p:sldId id="283" r:id="rId19"/>
    <p:sldId id="282" r:id="rId20"/>
    <p:sldId id="288" r:id="rId21"/>
    <p:sldId id="291" r:id="rId22"/>
    <p:sldId id="292" r:id="rId23"/>
    <p:sldId id="289" r:id="rId24"/>
    <p:sldId id="293" r:id="rId25"/>
    <p:sldId id="294" r:id="rId26"/>
    <p:sldId id="295" r:id="rId27"/>
    <p:sldId id="300" r:id="rId28"/>
    <p:sldId id="302" r:id="rId29"/>
    <p:sldId id="303" r:id="rId30"/>
    <p:sldId id="304" r:id="rId31"/>
    <p:sldId id="301" r:id="rId32"/>
    <p:sldId id="296" r:id="rId33"/>
    <p:sldId id="290" r:id="rId34"/>
    <p:sldId id="286" r:id="rId35"/>
    <p:sldId id="285" r:id="rId36"/>
    <p:sldId id="287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5" r:id="rId47"/>
    <p:sldId id="314" r:id="rId48"/>
    <p:sldId id="316" r:id="rId49"/>
    <p:sldId id="317" r:id="rId50"/>
    <p:sldId id="318" r:id="rId51"/>
    <p:sldId id="325" r:id="rId52"/>
    <p:sldId id="320" r:id="rId53"/>
    <p:sldId id="319" r:id="rId54"/>
    <p:sldId id="324" r:id="rId55"/>
    <p:sldId id="322" r:id="rId56"/>
    <p:sldId id="323" r:id="rId57"/>
    <p:sldId id="321" r:id="rId58"/>
    <p:sldId id="327" r:id="rId59"/>
    <p:sldId id="326" r:id="rId60"/>
    <p:sldId id="333" r:id="rId61"/>
    <p:sldId id="335" r:id="rId62"/>
    <p:sldId id="334" r:id="rId63"/>
    <p:sldId id="332" r:id="rId64"/>
    <p:sldId id="331" r:id="rId65"/>
    <p:sldId id="328" r:id="rId66"/>
    <p:sldId id="329" r:id="rId67"/>
    <p:sldId id="336" r:id="rId68"/>
    <p:sldId id="337" r:id="rId69"/>
    <p:sldId id="338" r:id="rId70"/>
    <p:sldId id="339" r:id="rId71"/>
    <p:sldId id="341" r:id="rId72"/>
    <p:sldId id="342" r:id="rId73"/>
    <p:sldId id="343" r:id="rId74"/>
    <p:sldId id="344" r:id="rId75"/>
    <p:sldId id="345" r:id="rId76"/>
    <p:sldId id="347" r:id="rId77"/>
    <p:sldId id="348" r:id="rId78"/>
    <p:sldId id="353" r:id="rId79"/>
    <p:sldId id="356" r:id="rId80"/>
    <p:sldId id="355" r:id="rId81"/>
    <p:sldId id="357" r:id="rId82"/>
    <p:sldId id="358" r:id="rId83"/>
    <p:sldId id="352" r:id="rId84"/>
    <p:sldId id="360" r:id="rId85"/>
    <p:sldId id="354" r:id="rId86"/>
    <p:sldId id="361" r:id="rId87"/>
    <p:sldId id="362" r:id="rId88"/>
    <p:sldId id="364" r:id="rId89"/>
    <p:sldId id="365" r:id="rId90"/>
    <p:sldId id="366" r:id="rId91"/>
    <p:sldId id="367" r:id="rId92"/>
    <p:sldId id="368" r:id="rId93"/>
    <p:sldId id="372" r:id="rId94"/>
    <p:sldId id="373" r:id="rId95"/>
    <p:sldId id="369" r:id="rId96"/>
    <p:sldId id="346" r:id="rId97"/>
    <p:sldId id="340" r:id="rId98"/>
    <p:sldId id="330" r:id="rId99"/>
    <p:sldId id="363" r:id="rId100"/>
    <p:sldId id="371" r:id="rId101"/>
    <p:sldId id="374" r:id="rId102"/>
    <p:sldId id="375" r:id="rId103"/>
    <p:sldId id="376" r:id="rId104"/>
    <p:sldId id="377" r:id="rId105"/>
    <p:sldId id="379" r:id="rId106"/>
    <p:sldId id="380" r:id="rId107"/>
    <p:sldId id="381" r:id="rId108"/>
    <p:sldId id="382" r:id="rId109"/>
    <p:sldId id="383" r:id="rId110"/>
    <p:sldId id="385" r:id="rId111"/>
    <p:sldId id="386" r:id="rId112"/>
    <p:sldId id="378" r:id="rId113"/>
    <p:sldId id="384" r:id="rId114"/>
    <p:sldId id="370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4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35"/>
    <p:restoredTop sz="78601"/>
  </p:normalViewPr>
  <p:slideViewPr>
    <p:cSldViewPr snapToGrid="0">
      <p:cViewPr>
        <p:scale>
          <a:sx n="83" d="100"/>
          <a:sy n="83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63653-9AE5-3347-831F-02CA6200E92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DD4BF-9512-E044-90E8-60A990B07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1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9.01692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9.01692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7AC3B-9D27-94C2-080D-6ADCFEC79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1EEF3-18D7-5CA6-4D2D-7565824AF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8A748D-DDA6-1352-B8F1-7AB29721B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14AF4-B66F-6512-97CF-725EB52871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6B71-88F0-A040-9294-96FBC51643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91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own norm won’t matter in calculating cosine similarity, as cosine concerns angle, not value</a:t>
            </a:r>
          </a:p>
          <a:p>
            <a:r>
              <a:rPr lang="en-US" dirty="0"/>
              <a:t>But its components’ relative norm should matter, as it might bias the total vector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8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on other dimensions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/2015/09/17/166211/king-man-woman-queen-the-marvelous-mathematics-of-computational-linguistics/  </a:t>
            </a:r>
          </a:p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computerscience</a:t>
            </a:r>
            <a:r>
              <a:rPr lang="en-US" dirty="0"/>
              <a:t>/comments/1f4sg8b/</a:t>
            </a:r>
            <a:r>
              <a:rPr lang="en-US" dirty="0" err="1"/>
              <a:t>king_man_woman_queen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https://arxiv.org/pdf/1509.01692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informatics.ed.ac.uk</a:t>
            </a:r>
            <a:r>
              <a:rPr lang="en-US" dirty="0"/>
              <a:t>/news-events/news/news-archive/king-man-woman-queen-the-hidden-algebraic-struct</a:t>
            </a:r>
          </a:p>
          <a:p>
            <a:r>
              <a:rPr lang="en-US" dirty="0"/>
              <a:t>https://</a:t>
            </a:r>
            <a:r>
              <a:rPr lang="en-US" dirty="0" err="1"/>
              <a:t>community.openai.com</a:t>
            </a:r>
            <a:r>
              <a:rPr lang="en-US" dirty="0"/>
              <a:t>/t/some-findings-on-the-meaning-of-embedding-discuss-with-the-example-of-woman-man-queen-king-female/171633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mikexcohen.substack.com</a:t>
            </a:r>
            <a:r>
              <a:rPr lang="en-US" dirty="0"/>
              <a:t>/p/king-man-woman-queen-is-fake-news</a:t>
            </a:r>
          </a:p>
          <a:p>
            <a:endParaRPr lang="en-US" dirty="0"/>
          </a:p>
          <a:p>
            <a:r>
              <a:rPr lang="en-US" dirty="0"/>
              <a:t>https://www.51cto.com/</a:t>
            </a:r>
            <a:r>
              <a:rPr lang="en-US" dirty="0" err="1"/>
              <a:t>aigc</a:t>
            </a:r>
            <a:r>
              <a:rPr lang="en-US" dirty="0"/>
              <a:t>/6115.html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7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FC17D-3B3F-B632-5538-BB2107E9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E6D9C-C3C8-6AF1-66C9-C8B4E4D74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FCCB8-9C00-84FC-AB9E-585A5B46D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Varying on other dimensions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www.technologyreview.com</a:t>
            </a:r>
            <a:r>
              <a:rPr lang="en-US" dirty="0"/>
              <a:t>/2015/09/17/166211/king-man-woman-queen-the-marvelous-mathematics-of-computational-linguistics/  </a:t>
            </a:r>
          </a:p>
          <a:p>
            <a:r>
              <a:rPr lang="en-US" dirty="0"/>
              <a:t>https://</a:t>
            </a:r>
            <a:r>
              <a:rPr lang="en-US" dirty="0" err="1"/>
              <a:t>www.reddit.com</a:t>
            </a:r>
            <a:r>
              <a:rPr lang="en-US" dirty="0"/>
              <a:t>/r/</a:t>
            </a:r>
            <a:r>
              <a:rPr lang="en-US" dirty="0" err="1"/>
              <a:t>computerscience</a:t>
            </a:r>
            <a:r>
              <a:rPr lang="en-US" dirty="0"/>
              <a:t>/comments/1f4sg8b/</a:t>
            </a:r>
            <a:r>
              <a:rPr lang="en-US" dirty="0" err="1"/>
              <a:t>king_man_woman_queen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https://arxiv.org/pdf/1509.01692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informatics.ed.ac.uk</a:t>
            </a:r>
            <a:r>
              <a:rPr lang="en-US" dirty="0"/>
              <a:t>/news-events/news/news-archive/king-man-woman-queen-the-hidden-algebraic-struct</a:t>
            </a:r>
          </a:p>
          <a:p>
            <a:r>
              <a:rPr lang="en-US" dirty="0"/>
              <a:t>https://</a:t>
            </a:r>
            <a:r>
              <a:rPr lang="en-US" dirty="0" err="1"/>
              <a:t>community.openai.com</a:t>
            </a:r>
            <a:r>
              <a:rPr lang="en-US" dirty="0"/>
              <a:t>/t/some-findings-on-the-meaning-of-embedding-discuss-with-the-example-of-woman-man-queen-king-female/171633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mikexcohen.substack.com</a:t>
            </a:r>
            <a:r>
              <a:rPr lang="en-US" dirty="0"/>
              <a:t>/p/king-man-woman-queen-is-fake-news</a:t>
            </a:r>
          </a:p>
          <a:p>
            <a:endParaRPr lang="en-US" dirty="0"/>
          </a:p>
          <a:p>
            <a:r>
              <a:rPr lang="en-US" dirty="0"/>
              <a:t>https://www.51cto.com/</a:t>
            </a:r>
            <a:r>
              <a:rPr lang="en-US" dirty="0" err="1"/>
              <a:t>aigc</a:t>
            </a:r>
            <a:r>
              <a:rPr lang="en-US" dirty="0"/>
              <a:t>/6115.html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47BF8-25EA-4388-3A95-0A82638FD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12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stimuli (word), decomposition into shared feature and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09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CLIP </a:t>
            </a:r>
            <a:r>
              <a:rPr lang="zh-CN" altLang="en-US" b="1" dirty="0"/>
              <a:t>设计上</a:t>
            </a:r>
            <a:r>
              <a:rPr lang="zh-CN" altLang="en-US" dirty="0"/>
              <a:t> 强制所有 </a:t>
            </a:r>
            <a:r>
              <a:rPr lang="en-US" dirty="0"/>
              <a:t>embedding </a:t>
            </a:r>
            <a:r>
              <a:rPr lang="zh-CN" altLang="en-US" dirty="0"/>
              <a:t>投射到 </a:t>
            </a:r>
            <a:r>
              <a:rPr lang="en-US" b="1" dirty="0"/>
              <a:t>unit hypersphere</a:t>
            </a:r>
            <a:endParaRPr lang="en-US" dirty="0"/>
          </a:p>
          <a:p>
            <a:r>
              <a:rPr lang="zh-CN" altLang="en-US" dirty="0"/>
              <a:t>你看到的是 </a:t>
            </a:r>
            <a:r>
              <a:rPr lang="en-US" b="1" dirty="0"/>
              <a:t>normalized embedding</a:t>
            </a:r>
            <a:endParaRPr lang="en-US" dirty="0"/>
          </a:p>
          <a:p>
            <a:r>
              <a:rPr lang="en-US" dirty="0"/>
              <a:t>“norm </a:t>
            </a:r>
            <a:r>
              <a:rPr lang="zh-CN" altLang="en-US" dirty="0"/>
              <a:t>差异”不是 </a:t>
            </a:r>
            <a:r>
              <a:rPr lang="en-US" dirty="0"/>
              <a:t>CLIP </a:t>
            </a:r>
            <a:r>
              <a:rPr lang="zh-CN" altLang="en-US" dirty="0"/>
              <a:t>中用来编码语义的手段</a:t>
            </a:r>
          </a:p>
          <a:p>
            <a:r>
              <a:rPr lang="en-US" dirty="0"/>
              <a:t>CLIP </a:t>
            </a:r>
            <a:r>
              <a:rPr lang="zh-CN" altLang="en-US" dirty="0"/>
              <a:t>用 </a:t>
            </a:r>
            <a:r>
              <a:rPr lang="zh-CN" altLang="en-US" b="1" dirty="0"/>
              <a:t>方向变化</a:t>
            </a:r>
            <a:r>
              <a:rPr lang="zh-CN" altLang="en-US" dirty="0"/>
              <a:t> 而不是 </a:t>
            </a:r>
            <a:r>
              <a:rPr lang="zh-CN" altLang="en-US" b="1" dirty="0"/>
              <a:t>大小变化</a:t>
            </a:r>
            <a:r>
              <a:rPr lang="zh-CN" altLang="en-US" dirty="0"/>
              <a:t> 来表达意义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7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analyze_word_pairs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得到一个新的函数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这个函数在计算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similarity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时首先把词对两个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标准化 再计算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</a:t>
            </a:r>
            <a:br>
              <a:rPr 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但是不影响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x(x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仍然使用原始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这个图里顺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另外，绘制词对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normlized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之后的差值和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的关联 一样的图 只不过替换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br>
              <a:rPr 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这个图里顺便标记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61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we observed the pattern (most above baseline); but with a few exceptions</a:t>
            </a:r>
          </a:p>
          <a:p>
            <a:pPr marL="228600" indent="-228600">
              <a:buAutoNum type="arabicPeriod"/>
            </a:pPr>
            <a:r>
              <a:rPr lang="en-US" dirty="0"/>
              <a:t>Base dimension is defined, not necessarily the “foundation”</a:t>
            </a:r>
          </a:p>
          <a:p>
            <a:pPr marL="228600" indent="-228600">
              <a:buAutoNum type="arabicPeriod"/>
            </a:pPr>
            <a:r>
              <a:rPr lang="en-US" dirty="0"/>
              <a:t>We assume the new dimension is orthogonal to base; but they could be correlated or opposite, which leads to reverse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Specific reasons see above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58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9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29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32C03-336C-67B6-DAC7-554B9390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FEBD0-DBD1-8711-1DD3-B6A2615EAD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66028-62F6-6E96-4631-2AF2AF149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7006-C883-E962-C8D3-87309E71A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6B71-88F0-A040-9294-96FBC51643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12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Similar (relative) patterns in within-text, within-image, image-text heatmaps;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yet the image has in general higher similarities; text is the largest contrast; image-text is weak, but pattern </a:t>
            </a:r>
            <a:r>
              <a:rPr lang="en-US" b="0" dirty="0" err="1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StopAsyncIteration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Could this be explained by the principle? image as text + modality, thus becomes more similar.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Menlo" panose="020B0609030804020204" pitchFamily="49" charset="0"/>
              </a:rPr>
              <a:t>Inherently images have more dimensions to be similar, thus the norm of shared dimension increases, leading to higher similarities.</a:t>
            </a:r>
            <a:endParaRPr lang="en-US" b="0" dirty="0">
              <a:solidFill>
                <a:srgbClr val="333333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10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49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.figure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figsize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=(10, 6))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Plot scatter points for each simulation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level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 + 1):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Get indices for this level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level_mask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.array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level_indices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== level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level_mask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Add small jitter for visibility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x_positions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.ones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 * level +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.random.normal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(0, 0.05,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.scatter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x_positions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alpha=0.6, s=50)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Plot mean line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level_means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text_norms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.array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level_indices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== level].mean()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level in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 + 1)]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.plot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(description) + 1),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level_means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'r-', linewidth=2, label='Mean')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.xlabel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('Number of Descriptions (Level)',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fontsize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=12)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.ylabel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('Embedding Norm',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fontsize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=12)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.title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(f'{description}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n_sim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n_sim_per_L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})',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fontsize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=14)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.legend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.grid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(True, alpha=0.3)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.tight_layout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.show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b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37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51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39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70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shared features, higher similarity</a:t>
            </a:r>
          </a:p>
          <a:p>
            <a:r>
              <a:rPr lang="en-US" dirty="0"/>
              <a:t>Beyond the target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99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Todorov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7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Projection paper NHB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46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CF9B0-CD0A-1ABB-DA1A-B2343064D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B9F9A-4902-8E94-AD40-396B11033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4D965-0550-7FAD-37C3-0F27573FD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Projection paper NHB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E118-304B-9500-A57C-04BE94F16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9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2C06B-51C7-F982-054F-8F7C0B98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0C9B3-0F1D-6EB6-6D56-5BA2C5BA14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F8655-89F3-8B16-B852-2DE279CDD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0A5EE-CD47-FB63-A194-4D0274CCC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6B71-88F0-A040-9294-96FBC51643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2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6B71-88F0-A040-9294-96FBC51643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84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ED08-9959-2018-D498-0A2DB041F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2D9677-7CE3-BE09-1372-4D324BB3C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D588B-182E-983F-CB34-679D1F362D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1F3E5-0355-D646-1348-164B6D97F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36B71-88F0-A040-9294-96FBC51643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34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optimal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35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42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Age, gender, location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GPT might be a better choice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3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DD4BF-9512-E044-90E8-60A990B077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1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5123D-11D6-625E-C345-105BC137A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E91D7-A591-A1B5-8C07-DF0168AF0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72322-4400-8A7A-C9D9-6FE0FBA41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8624E-E208-1394-D378-1E13DFFE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E786F-625A-29B8-FC73-3526588B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5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BA27-9C8A-75F1-7A2B-C4F08A4D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80EBC-CE63-B5AF-04F6-B45C96900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B800A-9E1D-2D5B-328B-9043A5BA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D3121-E3BF-F6E3-C953-F52C2A18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7D8A9-4650-2836-93D5-7D41EBA00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8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EA250-CFF5-747E-E2BB-57E4DEA93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B718D-B9FE-1EF0-80E4-67CB1EC87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771D-400A-408D-2993-E40DB299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F3E5-C4EC-7DE9-C1B5-9710BA79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E8F1F-2967-992D-24B2-8CAF208F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3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E3DA-07CF-A9D3-C7BF-7F6B6C8A8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30B2-3E0E-AAE3-BA7C-0183A123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EE2B7-F048-8D66-9D56-F9DA8A76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B224-99F5-AC27-6D0E-F57E122A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E4666-CBBF-3E8E-D9A9-8F1200AA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0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2F51E-2E84-5218-1298-11C6A5F5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A48BB-7F4C-7548-7738-08E3C3E67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B7D55-D356-131A-AB9C-58E52C18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317E-33FD-03DA-3634-F1DAC8ABF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EEFE6-E747-9272-25E7-E036F006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5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0F09-6930-113B-B0B7-73683EB7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433F-8973-24BA-2670-8D899EBE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9F504-FA4B-025C-C922-DDB66EBAA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0D9DD-DB22-53CC-FA4A-1CCD0809D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A1ABA-1F4B-8268-FA88-C6AEC504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36019-B827-1789-E232-92D176AB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3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BB242-547D-DDEF-CF04-D26EFDD70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8FE9-BC26-8A66-C58F-A88CAC1AC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D78A4-E14D-2750-D362-9EDB7B504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F32F9-2A9B-FD50-BF75-4B5453C0A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6D94D-699D-FCA9-A678-560D3C8CC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065079-E87D-058F-CD1D-7100757B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D0E6B-A51D-6327-A18D-F322EC61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118430-DB2E-D044-E41A-47C27211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8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80DE-2E89-1A41-DCC9-3BC853F43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CC12F-9F45-C29E-3982-0A6A424D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79990-F5CA-6146-8906-DD5E8D1E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6B661-98A3-CA62-D461-C97056E1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01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126A-9FC9-0DFF-CF5A-C9EE086E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FAAB3-9B0D-EDEC-2496-6CAB0026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B12EC-9DA1-DF61-061F-EE7BB3009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6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43F8-B292-9265-5B88-BA734AD32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6BD4-1754-2E0D-C19C-3F2515A4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DA608-DA41-121A-14EB-4EE60599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4815A-A16F-E8D0-F0CF-18C907A3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F746C-811F-5B2F-5E8F-D06415FB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9B856-5396-7245-C4AC-8FCFA3E4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36A7-68D7-8C2D-BF69-AA8D43B4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EF5B9-5DFA-D278-9CF9-1B45A879C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E43CF0-E88E-342B-7AD5-10507DA3A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74107-4055-D3AF-24C2-7BE5B125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F928-6241-013F-D435-7A25FCD9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18D6C-43AF-0251-0DD4-37688E029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14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FDC9E-F861-FE5E-5551-AABE8EAF9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B027B-F525-0833-CD05-5C53D7F0A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32694-9BBF-BE33-411D-00C71E5C8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A5B65-998C-7443-A9CC-44151FDA0F78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73221-C52A-9495-1056-97A8F20A62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F9604-4725-9A27-1ACF-FC56E1124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24D07-BA21-AF4A-A700-2ED140BAA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hyperlink" Target="https://www.reddit.com/r/LanguageTechnology/comments/15egrkb/cosine_similarity_in_sentence_transformers_how_to/" TargetMode="External"/><Relationship Id="rId7" Type="http://schemas.openxmlformats.org/officeDocument/2006/relationships/hyperlink" Target="https://datascience.stackexchange.com/questions/101862/cosine-similarity-between-sentence-embeddings-is-always-positiv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aibhavgarg1982.medium.com/why-are-cosine-similarities-of-text-embeddings-almost-always-positive-6bd31eaee4d5" TargetMode="Externa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1.0981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25.gi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8.png"/><Relationship Id="rId7" Type="http://schemas.openxmlformats.org/officeDocument/2006/relationships/image" Target="../media/image14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96B8-8588-1699-633D-6CED251D8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Selective Attention in LMM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17EDE-4B05-57E8-2B90-91FDC3E25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Zhu</a:t>
            </a:r>
          </a:p>
        </p:txBody>
      </p:sp>
    </p:spTree>
    <p:extLst>
      <p:ext uri="{BB962C8B-B14F-4D97-AF65-F5344CB8AC3E}">
        <p14:creationId xmlns:p14="http://schemas.microsoft.com/office/powerpoint/2010/main" val="27421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F44204D-3EF1-2057-7670-52E277050EC5}"/>
              </a:ext>
            </a:extLst>
          </p:cNvPr>
          <p:cNvGrpSpPr/>
          <p:nvPr/>
        </p:nvGrpSpPr>
        <p:grpSpPr>
          <a:xfrm>
            <a:off x="365760" y="666975"/>
            <a:ext cx="10919011" cy="5689699"/>
            <a:chOff x="375519" y="231530"/>
            <a:chExt cx="10713292" cy="65016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CD087DC-7C6E-8960-2328-07723AF13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52471"/>
            <a:stretch>
              <a:fillRect/>
            </a:stretch>
          </p:blipFill>
          <p:spPr>
            <a:xfrm>
              <a:off x="1569380" y="338251"/>
              <a:ext cx="4421001" cy="639494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8AE1CA1-2F09-352F-FDB6-1D8D123B8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7273"/>
            <a:stretch>
              <a:fillRect/>
            </a:stretch>
          </p:blipFill>
          <p:spPr>
            <a:xfrm>
              <a:off x="6201620" y="231530"/>
              <a:ext cx="3949947" cy="633840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BCC4ED-98C4-ED54-2053-9EA035535755}"/>
                </a:ext>
              </a:extLst>
            </p:cNvPr>
            <p:cNvSpPr txBox="1"/>
            <p:nvPr/>
          </p:nvSpPr>
          <p:spPr>
            <a:xfrm>
              <a:off x="10151567" y="548640"/>
              <a:ext cx="93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E1D882E-630F-65DB-D8F3-0BF10C6037C6}"/>
                </a:ext>
              </a:extLst>
            </p:cNvPr>
            <p:cNvSpPr txBox="1"/>
            <p:nvPr/>
          </p:nvSpPr>
          <p:spPr>
            <a:xfrm>
              <a:off x="10151567" y="1647713"/>
              <a:ext cx="8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B9EE35-74F6-949F-1471-D1053052CC18}"/>
                </a:ext>
              </a:extLst>
            </p:cNvPr>
            <p:cNvSpPr txBox="1"/>
            <p:nvPr/>
          </p:nvSpPr>
          <p:spPr>
            <a:xfrm>
              <a:off x="10151567" y="2640419"/>
              <a:ext cx="93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ADC9A2-BFEE-B21B-98B1-BA7AA26ED77C}"/>
                </a:ext>
              </a:extLst>
            </p:cNvPr>
            <p:cNvSpPr txBox="1"/>
            <p:nvPr/>
          </p:nvSpPr>
          <p:spPr>
            <a:xfrm>
              <a:off x="623134" y="1278381"/>
              <a:ext cx="8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465011-33B8-0208-4236-C153B6C620BF}"/>
                </a:ext>
              </a:extLst>
            </p:cNvPr>
            <p:cNvSpPr txBox="1"/>
            <p:nvPr/>
          </p:nvSpPr>
          <p:spPr>
            <a:xfrm>
              <a:off x="10151567" y="4840955"/>
              <a:ext cx="8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E28E82-CCFD-8723-B591-8FB12BA5FC33}"/>
                </a:ext>
              </a:extLst>
            </p:cNvPr>
            <p:cNvSpPr txBox="1"/>
            <p:nvPr/>
          </p:nvSpPr>
          <p:spPr>
            <a:xfrm>
              <a:off x="10151566" y="5833660"/>
              <a:ext cx="8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A35BF-E0E7-80B0-A854-3FDC0B58D976}"/>
                </a:ext>
              </a:extLst>
            </p:cNvPr>
            <p:cNvSpPr txBox="1"/>
            <p:nvPr/>
          </p:nvSpPr>
          <p:spPr>
            <a:xfrm>
              <a:off x="10174009" y="3848249"/>
              <a:ext cx="861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activity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55D19A-0D71-4CD5-A5BD-5A07F14B99F1}"/>
                </a:ext>
              </a:extLst>
            </p:cNvPr>
            <p:cNvSpPr txBox="1"/>
            <p:nvPr/>
          </p:nvSpPr>
          <p:spPr>
            <a:xfrm>
              <a:off x="399004" y="2371484"/>
              <a:ext cx="1068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FB4A76-8586-2554-B924-F41FFD4A5BCA}"/>
                </a:ext>
              </a:extLst>
            </p:cNvPr>
            <p:cNvSpPr txBox="1"/>
            <p:nvPr/>
          </p:nvSpPr>
          <p:spPr>
            <a:xfrm>
              <a:off x="375519" y="3535721"/>
              <a:ext cx="1068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A766C2-CA08-EF87-700E-63082B59C445}"/>
                </a:ext>
              </a:extLst>
            </p:cNvPr>
            <p:cNvSpPr txBox="1"/>
            <p:nvPr/>
          </p:nvSpPr>
          <p:spPr>
            <a:xfrm>
              <a:off x="399004" y="4699958"/>
              <a:ext cx="1068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character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0A723D-ACF1-C0F6-EAAB-32BD1B5F94DA}"/>
                </a:ext>
              </a:extLst>
            </p:cNvPr>
            <p:cNvSpPr txBox="1"/>
            <p:nvPr/>
          </p:nvSpPr>
          <p:spPr>
            <a:xfrm>
              <a:off x="399004" y="5826488"/>
              <a:ext cx="937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location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F04F72-BF35-AE23-48DB-221494B08606}"/>
              </a:ext>
            </a:extLst>
          </p:cNvPr>
          <p:cNvSpPr txBox="1"/>
          <p:nvPr/>
        </p:nvSpPr>
        <p:spPr>
          <a:xfrm>
            <a:off x="4246258" y="90713"/>
            <a:ext cx="3546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CLIP embedding clustering</a:t>
            </a:r>
          </a:p>
        </p:txBody>
      </p:sp>
    </p:spTree>
    <p:extLst>
      <p:ext uri="{BB962C8B-B14F-4D97-AF65-F5344CB8AC3E}">
        <p14:creationId xmlns:p14="http://schemas.microsoft.com/office/powerpoint/2010/main" val="5159263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82AB44-1D18-7873-C192-4FCFD8047E56}"/>
              </a:ext>
            </a:extLst>
          </p:cNvPr>
          <p:cNvSpPr txBox="1"/>
          <p:nvPr/>
        </p:nvSpPr>
        <p:spPr>
          <a:xfrm>
            <a:off x="675861" y="1855304"/>
            <a:ext cx="370819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More model</a:t>
            </a:r>
          </a:p>
          <a:p>
            <a:endParaRPr lang="en-US" sz="3600" dirty="0"/>
          </a:p>
          <a:p>
            <a:r>
              <a:rPr lang="en-US" sz="3600" dirty="0"/>
              <a:t>Language model</a:t>
            </a:r>
          </a:p>
          <a:p>
            <a:endParaRPr lang="en-US" sz="3600" dirty="0"/>
          </a:p>
          <a:p>
            <a:r>
              <a:rPr lang="en-US" sz="3600" dirty="0"/>
              <a:t>Transformer-based</a:t>
            </a:r>
          </a:p>
        </p:txBody>
      </p:sp>
    </p:spTree>
    <p:extLst>
      <p:ext uri="{BB962C8B-B14F-4D97-AF65-F5344CB8AC3E}">
        <p14:creationId xmlns:p14="http://schemas.microsoft.com/office/powerpoint/2010/main" val="13850369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A2381E-EBE6-57BD-6F14-0E2BFD8D0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9587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07D69-945B-6EE0-F043-16CDBD24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64" y="1211214"/>
            <a:ext cx="5860332" cy="4435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7ED12-7F51-D713-2151-F3E9976589FB}"/>
              </a:ext>
            </a:extLst>
          </p:cNvPr>
          <p:cNvSpPr txBox="1"/>
          <p:nvPr/>
        </p:nvSpPr>
        <p:spPr>
          <a:xfrm>
            <a:off x="5195878" y="424070"/>
            <a:ext cx="818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minimalist  dining elegant polished wooden sturdy </a:t>
            </a:r>
            <a:r>
              <a:rPr lang="en-US" altLang="zh-CN" dirty="0"/>
              <a:t>round </a:t>
            </a:r>
            <a:r>
              <a:rPr lang="en-US" altLang="zh-CN" b="1" dirty="0"/>
              <a:t>clean</a:t>
            </a:r>
            <a:r>
              <a:rPr lang="en-US" altLang="zh-CN" dirty="0"/>
              <a:t> table light-brown</a:t>
            </a:r>
          </a:p>
          <a:p>
            <a:endParaRPr lang="en-US" altLang="zh-CN" dirty="0"/>
          </a:p>
          <a:p>
            <a:r>
              <a:rPr lang="en-US" altLang="zh-CN" dirty="0"/>
              <a:t>Dining elegant polished clean wooden round sturdy minimalist light-brown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750F1-0715-5076-D979-2CACEF1448BA}"/>
              </a:ext>
            </a:extLst>
          </p:cNvPr>
          <p:cNvSpPr txBox="1"/>
          <p:nvPr/>
        </p:nvSpPr>
        <p:spPr>
          <a:xfrm>
            <a:off x="5834908" y="5646786"/>
            <a:ext cx="2322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Bad performance</a:t>
            </a:r>
          </a:p>
          <a:p>
            <a:r>
              <a:rPr lang="en-US" dirty="0"/>
              <a:t>High-correlation: clean</a:t>
            </a:r>
          </a:p>
          <a:p>
            <a:r>
              <a:rPr lang="en-US" dirty="0"/>
              <a:t>Low norm: light-brown</a:t>
            </a:r>
          </a:p>
        </p:txBody>
      </p:sp>
    </p:spTree>
    <p:extLst>
      <p:ext uri="{BB962C8B-B14F-4D97-AF65-F5344CB8AC3E}">
        <p14:creationId xmlns:p14="http://schemas.microsoft.com/office/powerpoint/2010/main" val="24302493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34CB1-EB81-4EA7-743A-8225CB089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81" y="240811"/>
            <a:ext cx="3935895" cy="3898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07EA15-777D-08D2-E67B-150A6B1C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206" y="-202259"/>
            <a:ext cx="4591413" cy="4548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40E57-C653-2900-17D8-F63ECED8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81" y="4280154"/>
            <a:ext cx="4283919" cy="32473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4D683A-2D80-AFB2-BF12-82E361804C78}"/>
              </a:ext>
            </a:extLst>
          </p:cNvPr>
          <p:cNvSpPr txBox="1"/>
          <p:nvPr/>
        </p:nvSpPr>
        <p:spPr>
          <a:xfrm>
            <a:off x="5758004" y="3150606"/>
            <a:ext cx="54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CF76A-EDB3-98BD-789D-4FB730BC7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702" y="4280154"/>
            <a:ext cx="4029265" cy="304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553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24DAF-35A0-6827-3F26-1C92504D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18" y="0"/>
            <a:ext cx="692313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C8CAD-3F96-3ED9-65F1-7982D99BBE12}"/>
              </a:ext>
            </a:extLst>
          </p:cNvPr>
          <p:cNvSpPr txBox="1"/>
          <p:nvPr/>
        </p:nvSpPr>
        <p:spPr>
          <a:xfrm>
            <a:off x="8057321" y="2478157"/>
            <a:ext cx="1639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Straight-backed</a:t>
            </a:r>
          </a:p>
          <a:p>
            <a:r>
              <a:rPr lang="en-US" dirty="0"/>
              <a:t>Light-brown</a:t>
            </a:r>
          </a:p>
        </p:txBody>
      </p:sp>
    </p:spTree>
    <p:extLst>
      <p:ext uri="{BB962C8B-B14F-4D97-AF65-F5344CB8AC3E}">
        <p14:creationId xmlns:p14="http://schemas.microsoft.com/office/powerpoint/2010/main" val="25852029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FC2BEAF-4248-2BC6-7CDD-04E9D86817B9}"/>
              </a:ext>
            </a:extLst>
          </p:cNvPr>
          <p:cNvSpPr txBox="1"/>
          <p:nvPr/>
        </p:nvSpPr>
        <p:spPr>
          <a:xfrm>
            <a:off x="4597128" y="0"/>
            <a:ext cx="7249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Weight: Lower</a:t>
            </a:r>
            <a:r>
              <a:rPr lang="zh-CN" altLang="en-US" dirty="0"/>
              <a:t> </a:t>
            </a:r>
            <a:r>
              <a:rPr lang="en-US" altLang="zh-CN" dirty="0"/>
              <a:t>correlation, larger impact (moderate, depending on specific)</a:t>
            </a:r>
          </a:p>
          <a:p>
            <a:r>
              <a:rPr lang="en-US" b="1" dirty="0"/>
              <a:t>Direction: Low norm, low; high norm, high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A81F5-21AB-1999-4664-E18DF3EBC6FE}"/>
              </a:ext>
            </a:extLst>
          </p:cNvPr>
          <p:cNvSpPr txBox="1"/>
          <p:nvPr/>
        </p:nvSpPr>
        <p:spPr>
          <a:xfrm>
            <a:off x="1235414" y="248374"/>
            <a:ext cx="204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2D8DC5-AC27-8C27-1856-0223D444DCF9}"/>
              </a:ext>
            </a:extLst>
          </p:cNvPr>
          <p:cNvSpPr txBox="1"/>
          <p:nvPr/>
        </p:nvSpPr>
        <p:spPr>
          <a:xfrm>
            <a:off x="1626006" y="741892"/>
            <a:ext cx="115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3E0603-A52A-32D4-9707-CF28BC13377C}"/>
              </a:ext>
            </a:extLst>
          </p:cNvPr>
          <p:cNvSpPr txBox="1"/>
          <p:nvPr/>
        </p:nvSpPr>
        <p:spPr>
          <a:xfrm>
            <a:off x="9665411" y="960566"/>
            <a:ext cx="2526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 contextual format</a:t>
            </a:r>
          </a:p>
          <a:p>
            <a:r>
              <a:rPr lang="en-US" dirty="0"/>
              <a:t>Become accurate “black”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8CFA6-3569-1E25-222E-5F632997848E}"/>
              </a:ext>
            </a:extLst>
          </p:cNvPr>
          <p:cNvSpPr txBox="1"/>
          <p:nvPr/>
        </p:nvSpPr>
        <p:spPr>
          <a:xfrm>
            <a:off x="5155660" y="914400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Slope; shrink; decreasing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FCF2D4-7892-D629-A2DF-3D40017D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8" y="1379293"/>
            <a:ext cx="4343072" cy="30470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ABA9EB-0F92-7202-88A4-A4E6EC67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16" y="4694455"/>
            <a:ext cx="4889915" cy="34553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B5642-E583-5B1F-D143-62CA5C5F4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700" y="1283731"/>
            <a:ext cx="4312217" cy="30470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A17351C-ABCD-79C8-F29D-AECEBC0FC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700" y="4758301"/>
            <a:ext cx="4700781" cy="33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173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E5F3E1-E82D-F62C-AD08-9CA8791A8FA8}"/>
              </a:ext>
            </a:extLst>
          </p:cNvPr>
          <p:cNvSpPr txBox="1"/>
          <p:nvPr/>
        </p:nvSpPr>
        <p:spPr>
          <a:xfrm>
            <a:off x="0" y="5102959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https://www.reddit.com/r/LanguageTechnology/comments/15egrkb/cosine_similarity_in_sentence_transformers_how_to/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7D088-335D-445D-136A-A8F5ABB9B482}"/>
              </a:ext>
            </a:extLst>
          </p:cNvPr>
          <p:cNvSpPr txBox="1"/>
          <p:nvPr/>
        </p:nvSpPr>
        <p:spPr>
          <a:xfrm>
            <a:off x="2045970" y="1108710"/>
            <a:ext cx="4261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Embeddings are all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4CDA3-23A0-C1B1-46F5-E3148DAAAE71}"/>
              </a:ext>
            </a:extLst>
          </p:cNvPr>
          <p:cNvSpPr txBox="1"/>
          <p:nvPr/>
        </p:nvSpPr>
        <p:spPr>
          <a:xfrm>
            <a:off x="427105" y="6049756"/>
            <a:ext cx="706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Antonyms are not “opposite”, they are quite similar for many dimensions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0DE73-23EE-184C-B630-1F2194379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844" y="673453"/>
            <a:ext cx="4836677" cy="5226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3FAA1-F592-C74F-EF3A-2E0CD49BF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" y="1868488"/>
            <a:ext cx="5676900" cy="299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7C5CD5-070A-CF5C-19F1-8D49C1C6B206}"/>
              </a:ext>
            </a:extLst>
          </p:cNvPr>
          <p:cNvSpPr txBox="1"/>
          <p:nvPr/>
        </p:nvSpPr>
        <p:spPr>
          <a:xfrm>
            <a:off x="8092440" y="6263640"/>
            <a:ext cx="2090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Think of difference?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287B5A-EF6C-5711-A53F-9E98E0844ED3}"/>
              </a:ext>
            </a:extLst>
          </p:cNvPr>
          <p:cNvSpPr txBox="1"/>
          <p:nvPr/>
        </p:nvSpPr>
        <p:spPr>
          <a:xfrm>
            <a:off x="274320" y="6492240"/>
            <a:ext cx="119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https://vaibhavgarg1982.medium.com/why-are-cosine-similarities-of-text-embeddings-almost-always-positive-6bd31eaee4d5</a:t>
            </a:r>
            <a:r>
              <a:rPr lang="en-US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3A7B41-22B6-959C-A236-C6D314B76EC2}"/>
              </a:ext>
            </a:extLst>
          </p:cNvPr>
          <p:cNvSpPr txBox="1"/>
          <p:nvPr/>
        </p:nvSpPr>
        <p:spPr>
          <a:xfrm>
            <a:off x="537210" y="90297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conical surface fixed in origin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5B0D8-0A08-5A05-B8D4-C778A586065B}"/>
              </a:ext>
            </a:extLst>
          </p:cNvPr>
          <p:cNvSpPr txBox="1"/>
          <p:nvPr/>
        </p:nvSpPr>
        <p:spPr>
          <a:xfrm>
            <a:off x="365760" y="6960870"/>
            <a:ext cx="1203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https://datascience.stackexchange.com/questions/101862/cosine-similarity-between-sentence-embeddings-is-always-positive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7637AE-D690-DD37-CD39-4E52FDBA5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614" y="2605815"/>
            <a:ext cx="3886199" cy="285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57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B16502-7614-DC27-B8E1-649CD494FAC4}"/>
              </a:ext>
            </a:extLst>
          </p:cNvPr>
          <p:cNvSpPr txBox="1"/>
          <p:nvPr/>
        </p:nvSpPr>
        <p:spPr>
          <a:xfrm>
            <a:off x="605790" y="971550"/>
            <a:ext cx="20737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Assumption:</a:t>
            </a:r>
          </a:p>
          <a:p>
            <a:endParaRPr lang="en-US" dirty="0"/>
          </a:p>
          <a:p>
            <a:r>
              <a:rPr lang="en-US" dirty="0"/>
              <a:t>Algebra</a:t>
            </a:r>
            <a:r>
              <a:rPr lang="en-US" b="1" dirty="0"/>
              <a:t>; orthogonal</a:t>
            </a:r>
          </a:p>
          <a:p>
            <a:endParaRPr lang="en-US" dirty="0"/>
          </a:p>
          <a:p>
            <a:r>
              <a:rPr lang="en-US" dirty="0"/>
              <a:t>Norm 2 &gt; norm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1C564-CB45-FC51-1511-FFEA4236ABA5}"/>
              </a:ext>
            </a:extLst>
          </p:cNvPr>
          <p:cNvSpPr txBox="1"/>
          <p:nvPr/>
        </p:nvSpPr>
        <p:spPr>
          <a:xfrm>
            <a:off x="3817620" y="1828800"/>
            <a:ext cx="11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contextual</a:t>
            </a:r>
          </a:p>
        </p:txBody>
      </p:sp>
    </p:spTree>
    <p:extLst>
      <p:ext uri="{BB962C8B-B14F-4D97-AF65-F5344CB8AC3E}">
        <p14:creationId xmlns:p14="http://schemas.microsoft.com/office/powerpoint/2010/main" val="26214428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48CAD564-2AAB-D50B-AF36-DFFE184AB1EC}"/>
              </a:ext>
            </a:extLst>
          </p:cNvPr>
          <p:cNvGrpSpPr/>
          <p:nvPr/>
        </p:nvGrpSpPr>
        <p:grpSpPr>
          <a:xfrm>
            <a:off x="3655931" y="742786"/>
            <a:ext cx="3653637" cy="4371454"/>
            <a:chOff x="3655931" y="742786"/>
            <a:chExt cx="3653637" cy="437145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29BBDB8-4535-7CFC-845B-5C274A87C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32" y="1131451"/>
              <a:ext cx="0" cy="369189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FD0C9D-A803-2C8F-5621-B3D504399190}"/>
                </a:ext>
              </a:extLst>
            </p:cNvPr>
            <p:cNvCxnSpPr>
              <a:cxnSpLocks/>
            </p:cNvCxnSpPr>
            <p:nvPr/>
          </p:nvCxnSpPr>
          <p:spPr>
            <a:xfrm>
              <a:off x="4176995" y="2792730"/>
              <a:ext cx="2352675" cy="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248CD8-3618-D0EE-7CC5-85A89BD37797}"/>
                </a:ext>
              </a:extLst>
            </p:cNvPr>
            <p:cNvSpPr txBox="1"/>
            <p:nvPr/>
          </p:nvSpPr>
          <p:spPr>
            <a:xfrm>
              <a:off x="6536087" y="2608064"/>
              <a:ext cx="773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young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21966-9152-EF50-DA7C-B109D51FB132}"/>
                </a:ext>
              </a:extLst>
            </p:cNvPr>
            <p:cNvSpPr txBox="1"/>
            <p:nvPr/>
          </p:nvSpPr>
          <p:spPr>
            <a:xfrm>
              <a:off x="3724063" y="2608064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479FF8-CA7F-03C6-071D-594ACF2A1B2F}"/>
                </a:ext>
              </a:extLst>
            </p:cNvPr>
            <p:cNvSpPr txBox="1"/>
            <p:nvPr/>
          </p:nvSpPr>
          <p:spPr>
            <a:xfrm>
              <a:off x="4910198" y="762119"/>
              <a:ext cx="886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woman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C682C5-0C74-FD72-EEA9-35BCABE21F4E}"/>
                </a:ext>
              </a:extLst>
            </p:cNvPr>
            <p:cNvSpPr txBox="1"/>
            <p:nvPr/>
          </p:nvSpPr>
          <p:spPr>
            <a:xfrm>
              <a:off x="5052609" y="4731008"/>
              <a:ext cx="6014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C1E3E8-3A75-FAE8-C7F0-6CA3035418F0}"/>
                </a:ext>
              </a:extLst>
            </p:cNvPr>
            <p:cNvSpPr txBox="1"/>
            <p:nvPr/>
          </p:nvSpPr>
          <p:spPr>
            <a:xfrm>
              <a:off x="6463657" y="877194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girl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D439BD-D179-6F37-C503-6BE3EC0322B5}"/>
                </a:ext>
              </a:extLst>
            </p:cNvPr>
            <p:cNvCxnSpPr>
              <a:cxnSpLocks/>
            </p:cNvCxnSpPr>
            <p:nvPr/>
          </p:nvCxnSpPr>
          <p:spPr>
            <a:xfrm>
              <a:off x="4176995" y="1131451"/>
              <a:ext cx="2352675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1366F01-D093-7B9C-CA2C-9D36293C8362}"/>
                </a:ext>
              </a:extLst>
            </p:cNvPr>
            <p:cNvCxnSpPr>
              <a:cxnSpLocks/>
            </p:cNvCxnSpPr>
            <p:nvPr/>
          </p:nvCxnSpPr>
          <p:spPr>
            <a:xfrm>
              <a:off x="4176995" y="4815602"/>
              <a:ext cx="2352675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CACFCD-17AC-BA2C-007D-6BC9DEC596D7}"/>
                </a:ext>
              </a:extLst>
            </p:cNvPr>
            <p:cNvCxnSpPr>
              <a:cxnSpLocks/>
            </p:cNvCxnSpPr>
            <p:nvPr/>
          </p:nvCxnSpPr>
          <p:spPr>
            <a:xfrm>
              <a:off x="6510652" y="1135261"/>
              <a:ext cx="0" cy="366141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C54152-E792-E589-7AFA-EEA73B15BACC}"/>
                </a:ext>
              </a:extLst>
            </p:cNvPr>
            <p:cNvCxnSpPr>
              <a:cxnSpLocks/>
            </p:cNvCxnSpPr>
            <p:nvPr/>
          </p:nvCxnSpPr>
          <p:spPr>
            <a:xfrm>
              <a:off x="4205285" y="1161931"/>
              <a:ext cx="0" cy="366141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8D9F6DC-D46C-9264-30CA-85B3C73A8B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32" y="1161931"/>
              <a:ext cx="1157320" cy="1630799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EC0A050-3B6A-C755-A877-B3AB6A580F73}"/>
                </a:ext>
              </a:extLst>
            </p:cNvPr>
            <p:cNvCxnSpPr>
              <a:cxnSpLocks/>
            </p:cNvCxnSpPr>
            <p:nvPr/>
          </p:nvCxnSpPr>
          <p:spPr>
            <a:xfrm>
              <a:off x="5378767" y="2817166"/>
              <a:ext cx="1138302" cy="2017368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25D4C2-CBFD-3B85-232D-F59A6DE20C23}"/>
                </a:ext>
              </a:extLst>
            </p:cNvPr>
            <p:cNvSpPr txBox="1"/>
            <p:nvPr/>
          </p:nvSpPr>
          <p:spPr>
            <a:xfrm>
              <a:off x="6460630" y="4744908"/>
              <a:ext cx="5312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boy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AA99781-77DF-597C-3EFD-06D6EE6561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96013" y="1118562"/>
              <a:ext cx="1157318" cy="1674167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0DE885-6152-F239-F0EA-870545274270}"/>
                </a:ext>
              </a:extLst>
            </p:cNvPr>
            <p:cNvSpPr txBox="1"/>
            <p:nvPr/>
          </p:nvSpPr>
          <p:spPr>
            <a:xfrm>
              <a:off x="3655931" y="742786"/>
              <a:ext cx="1018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grandma</a:t>
              </a: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46FECFCE-DE9E-E063-CFC4-9828294CAFBA}"/>
                </a:ext>
              </a:extLst>
            </p:cNvPr>
            <p:cNvSpPr/>
            <p:nvPr/>
          </p:nvSpPr>
          <p:spPr>
            <a:xfrm rot="20047603">
              <a:off x="4734320" y="2291238"/>
              <a:ext cx="971550" cy="628590"/>
            </a:xfrm>
            <a:prstGeom prst="arc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22502ADB-8C14-B369-5029-0704FA94A6D8}"/>
                </a:ext>
              </a:extLst>
            </p:cNvPr>
            <p:cNvSpPr/>
            <p:nvPr/>
          </p:nvSpPr>
          <p:spPr>
            <a:xfrm rot="3419190">
              <a:off x="4773137" y="2384706"/>
              <a:ext cx="971550" cy="628590"/>
            </a:xfrm>
            <a:prstGeom prst="arc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2D970CF-C90C-7FCF-88C2-CA71996A91EA}"/>
                    </a:ext>
                  </a:extLst>
                </p:cNvPr>
                <p:cNvSpPr txBox="1"/>
                <p:nvPr/>
              </p:nvSpPr>
              <p:spPr>
                <a:xfrm>
                  <a:off x="5086350" y="1943100"/>
                  <a:ext cx="3824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2D970CF-C90C-7FCF-88C2-CA71996A9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6350" y="1943100"/>
                  <a:ext cx="382412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64D20-62CD-6EA9-85A7-B302D3BC32D0}"/>
                    </a:ext>
                  </a:extLst>
                </p:cNvPr>
                <p:cNvSpPr txBox="1"/>
                <p:nvPr/>
              </p:nvSpPr>
              <p:spPr>
                <a:xfrm>
                  <a:off x="5565506" y="2826920"/>
                  <a:ext cx="3840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4D64D20-62CD-6EA9-85A7-B302D3BC3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506" y="2826920"/>
                  <a:ext cx="384016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FCA0ED-7BDF-F02E-5C9D-ED7C186B79E6}"/>
                  </a:ext>
                </a:extLst>
              </p:cNvPr>
              <p:cNvSpPr txBox="1"/>
              <p:nvPr/>
            </p:nvSpPr>
            <p:spPr>
              <a:xfrm>
                <a:off x="7092140" y="2365801"/>
                <a:ext cx="5020284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Considering </a:t>
                </a:r>
                <a:r>
                  <a:rPr lang="en-US" i="1" dirty="0"/>
                  <a:t>orthogonal</a:t>
                </a:r>
                <a:r>
                  <a:rPr lang="en-US" dirty="0"/>
                  <a:t> dimensions gender and age</a:t>
                </a:r>
              </a:p>
              <a:p>
                <a:pPr algn="ctr"/>
                <a:r>
                  <a:rPr lang="en-US" dirty="0"/>
                  <a:t>If L(gender) &gt; L(age)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cos(girl, grandma)&gt;cos(girl, boy)</a:t>
                </a:r>
              </a:p>
              <a:p>
                <a:pPr algn="ctr"/>
                <a:r>
                  <a:rPr lang="en-US" dirty="0"/>
                  <a:t>Stronger shared dimension, higher similarity</a:t>
                </a: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5FCA0ED-7BDF-F02E-5C9D-ED7C186B7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140" y="2365801"/>
                <a:ext cx="5020284" cy="1477328"/>
              </a:xfrm>
              <a:prstGeom prst="rect">
                <a:avLst/>
              </a:prstGeom>
              <a:blipFill>
                <a:blip r:embed="rId4"/>
                <a:stretch>
                  <a:fillRect l="-505" t="-1709" r="-505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8EA7456-1FF5-D96C-2675-BA243733002F}"/>
              </a:ext>
            </a:extLst>
          </p:cNvPr>
          <p:cNvSpPr txBox="1"/>
          <p:nvPr/>
        </p:nvSpPr>
        <p:spPr>
          <a:xfrm>
            <a:off x="7152308" y="4281337"/>
            <a:ext cx="459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If one dimension has more associated meaning</a:t>
            </a:r>
          </a:p>
          <a:p>
            <a:pPr algn="ctr"/>
            <a:r>
              <a:rPr lang="en-US" dirty="0"/>
              <a:t>It has longer norm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EEE186-AAAD-7884-6689-6E80215B6986}"/>
              </a:ext>
            </a:extLst>
          </p:cNvPr>
          <p:cNvSpPr txBox="1"/>
          <p:nvPr/>
        </p:nvSpPr>
        <p:spPr>
          <a:xfrm>
            <a:off x="7246620" y="5932170"/>
            <a:ext cx="404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Containing low norm contrasting, smaller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5278AE-6C55-8C04-7147-B95B041C0D96}"/>
              </a:ext>
            </a:extLst>
          </p:cNvPr>
          <p:cNvSpPr txBox="1"/>
          <p:nvPr/>
        </p:nvSpPr>
        <p:spPr>
          <a:xfrm>
            <a:off x="7504511" y="1494218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Girl is more similar to grandma, or boy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3F1CE8-1D80-16D2-45E6-AFA2D4B9BDFE}"/>
              </a:ext>
            </a:extLst>
          </p:cNvPr>
          <p:cNvSpPr txBox="1"/>
          <p:nvPr/>
        </p:nvSpPr>
        <p:spPr>
          <a:xfrm>
            <a:off x="6460630" y="228958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“boy in yard” more similar to “boy outdoor” or “girl in yard”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9DE0A8-D916-AA0E-6564-4C0B576C0724}"/>
              </a:ext>
            </a:extLst>
          </p:cNvPr>
          <p:cNvSpPr txBox="1"/>
          <p:nvPr/>
        </p:nvSpPr>
        <p:spPr>
          <a:xfrm>
            <a:off x="357079" y="377549"/>
            <a:ext cx="548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Similarity judgement in multi-dimensional environment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154EE-BE8E-79FB-175D-193331E67557}"/>
              </a:ext>
            </a:extLst>
          </p:cNvPr>
          <p:cNvSpPr txBox="1"/>
          <p:nvPr/>
        </p:nvSpPr>
        <p:spPr>
          <a:xfrm>
            <a:off x="0" y="3777197"/>
            <a:ext cx="443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 is important, rely on it</a:t>
            </a:r>
          </a:p>
          <a:p>
            <a:r>
              <a:rPr lang="en-US" dirty="0"/>
              <a:t>Importance is operationalized as norm length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154D6FC-3C40-2ECB-FC7D-7B701AFC5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34" y="975876"/>
            <a:ext cx="2552700" cy="11176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F078608-9AD5-230D-5A38-092888D02018}"/>
              </a:ext>
            </a:extLst>
          </p:cNvPr>
          <p:cNvSpPr txBox="1"/>
          <p:nvPr/>
        </p:nvSpPr>
        <p:spPr>
          <a:xfrm>
            <a:off x="331470" y="2343150"/>
            <a:ext cx="140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A,b相等</a:t>
            </a:r>
            <a:endParaRPr lang="en-US" dirty="0"/>
          </a:p>
          <a:p>
            <a:endParaRPr lang="en-US" dirty="0"/>
          </a:p>
          <a:p>
            <a:r>
              <a:rPr lang="en-US" dirty="0"/>
              <a:t>Larger area, </a:t>
            </a:r>
          </a:p>
        </p:txBody>
      </p:sp>
    </p:spTree>
    <p:extLst>
      <p:ext uri="{BB962C8B-B14F-4D97-AF65-F5344CB8AC3E}">
        <p14:creationId xmlns:p14="http://schemas.microsoft.com/office/powerpoint/2010/main" val="12992524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CCFD2-4285-18C0-61BB-B6CDB8FDE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D9FB52-1A02-930B-55A4-82AD596F0F3D}"/>
                  </a:ext>
                </a:extLst>
              </p:cNvPr>
              <p:cNvSpPr txBox="1"/>
              <p:nvPr/>
            </p:nvSpPr>
            <p:spPr>
              <a:xfrm>
                <a:off x="7213370" y="2274820"/>
                <a:ext cx="4554067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Two orthogonal dimensions: gender, age</a:t>
                </a:r>
              </a:p>
              <a:p>
                <a:r>
                  <a:rPr lang="en-US" dirty="0"/>
                  <a:t>If L(man)&lt;L(woman)</a:t>
                </a:r>
              </a:p>
              <a:p>
                <a:r>
                  <a:rPr lang="en-US" dirty="0"/>
                  <a:t>No matter the relationship between old-young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Prove: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D9FB52-1A02-930B-55A4-82AD596F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370" y="2274820"/>
                <a:ext cx="4554067" cy="2585323"/>
              </a:xfrm>
              <a:prstGeom prst="rect">
                <a:avLst/>
              </a:prstGeom>
              <a:blipFill>
                <a:blip r:embed="rId2"/>
                <a:stretch>
                  <a:fillRect l="-833" t="-980" r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7C1935-21F7-6764-163A-6F5C7E52D0C9}"/>
              </a:ext>
            </a:extLst>
          </p:cNvPr>
          <p:cNvGrpSpPr/>
          <p:nvPr/>
        </p:nvGrpSpPr>
        <p:grpSpPr>
          <a:xfrm>
            <a:off x="3053993" y="1305339"/>
            <a:ext cx="4025657" cy="3724077"/>
            <a:chOff x="3053993" y="1305339"/>
            <a:chExt cx="4025657" cy="372407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B6DB39-F60A-1EB5-A4B4-8F77CE55A808}"/>
                </a:ext>
              </a:extLst>
            </p:cNvPr>
            <p:cNvGrpSpPr/>
            <p:nvPr/>
          </p:nvGrpSpPr>
          <p:grpSpPr>
            <a:xfrm>
              <a:off x="3053993" y="1305339"/>
              <a:ext cx="4025657" cy="3724077"/>
              <a:chOff x="3655931" y="742786"/>
              <a:chExt cx="4025657" cy="3724077"/>
            </a:xfrm>
          </p:grpSpPr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A0E9DAD-4CBE-E90C-DCB9-ADF366748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2676" y="1131451"/>
                <a:ext cx="70656" cy="3015156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2E8DBC4-DC50-4960-CE20-5F7FE4DFB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45860" y="2792730"/>
                <a:ext cx="2297415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6D3134D-C940-DB90-C4E1-DA345AC08A4C}"/>
                  </a:ext>
                </a:extLst>
              </p:cNvPr>
              <p:cNvSpPr txBox="1"/>
              <p:nvPr/>
            </p:nvSpPr>
            <p:spPr>
              <a:xfrm>
                <a:off x="6908107" y="2601972"/>
                <a:ext cx="773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young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7714B3A-C894-36C1-79A1-CCB26C6BD4B5}"/>
                  </a:ext>
                </a:extLst>
              </p:cNvPr>
              <p:cNvSpPr txBox="1"/>
              <p:nvPr/>
            </p:nvSpPr>
            <p:spPr>
              <a:xfrm>
                <a:off x="3724063" y="260806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old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4E9D4B3-1B55-44E6-8D66-B05434CC8B94}"/>
                  </a:ext>
                </a:extLst>
              </p:cNvPr>
              <p:cNvSpPr txBox="1"/>
              <p:nvPr/>
            </p:nvSpPr>
            <p:spPr>
              <a:xfrm>
                <a:off x="4910198" y="762119"/>
                <a:ext cx="9024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woman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A4A2203-753A-9C89-8244-8A70B0FCF085}"/>
                  </a:ext>
                </a:extLst>
              </p:cNvPr>
              <p:cNvSpPr txBox="1"/>
              <p:nvPr/>
            </p:nvSpPr>
            <p:spPr>
              <a:xfrm>
                <a:off x="5105887" y="4097531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man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7016D0-520C-5B12-3970-CA48A40DA805}"/>
                  </a:ext>
                </a:extLst>
              </p:cNvPr>
              <p:cNvSpPr txBox="1"/>
              <p:nvPr/>
            </p:nvSpPr>
            <p:spPr>
              <a:xfrm>
                <a:off x="6838669" y="820891"/>
                <a:ext cx="479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girl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41F14D30-04BE-23DD-A493-F7C4D284A4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3153" y="1131451"/>
                <a:ext cx="2117545" cy="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6312AD3-F79F-AB4B-6B1B-0D78D25E3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1257" y="4147945"/>
                <a:ext cx="2167412" cy="0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70FAD69-CD7C-5576-FC59-C89BE59EC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3850" y="1112118"/>
                <a:ext cx="19017" cy="3034489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56EC232-50B1-2B78-F7CC-AAECCFC49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0694" y="1161931"/>
                <a:ext cx="0" cy="2984676"/>
              </a:xfrm>
              <a:prstGeom prst="straightConnector1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620D36B-309D-34EB-A93E-A5CBA9C344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53332" y="1128248"/>
                <a:ext cx="1507366" cy="1664482"/>
              </a:xfrm>
              <a:prstGeom prst="straightConnector1">
                <a:avLst/>
              </a:prstGeom>
              <a:ln w="38100">
                <a:solidFill>
                  <a:schemeClr val="accent5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7DB47AB3-EE31-7CA1-1F0E-300FC04E2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8767" y="2817166"/>
                <a:ext cx="1459902" cy="1329441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BBFBFBD-8470-1D57-C6D7-EF607096F441}"/>
                  </a:ext>
                </a:extLst>
              </p:cNvPr>
              <p:cNvSpPr txBox="1"/>
              <p:nvPr/>
            </p:nvSpPr>
            <p:spPr>
              <a:xfrm>
                <a:off x="6838669" y="3978071"/>
                <a:ext cx="5312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boy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07F5414-F7E8-74B9-8818-D3C57D6044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43153" y="1135261"/>
                <a:ext cx="610178" cy="1657468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798CE65-A540-17EF-AE33-9F89A8D9D6D4}"/>
                  </a:ext>
                </a:extLst>
              </p:cNvPr>
              <p:cNvSpPr txBox="1"/>
              <p:nvPr/>
            </p:nvSpPr>
            <p:spPr>
              <a:xfrm>
                <a:off x="3655931" y="742786"/>
                <a:ext cx="1018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grandma</a:t>
                </a: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9DF3B312-6622-FECD-C5D4-2D9FFB74738F}"/>
                  </a:ext>
                </a:extLst>
              </p:cNvPr>
              <p:cNvSpPr/>
              <p:nvPr/>
            </p:nvSpPr>
            <p:spPr>
              <a:xfrm rot="20047603">
                <a:off x="4734320" y="2291238"/>
                <a:ext cx="971550" cy="628590"/>
              </a:xfrm>
              <a:prstGeom prst="arc">
                <a:avLst>
                  <a:gd name="adj1" fmla="val 17038906"/>
                  <a:gd name="adj2" fmla="val 0"/>
                </a:avLst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24A1CD0C-3314-F66D-D799-0FEAEB3BF454}"/>
                  </a:ext>
                </a:extLst>
              </p:cNvPr>
              <p:cNvSpPr/>
              <p:nvPr/>
            </p:nvSpPr>
            <p:spPr>
              <a:xfrm rot="7709008">
                <a:off x="4843117" y="2474985"/>
                <a:ext cx="971550" cy="628590"/>
              </a:xfrm>
              <a:prstGeom prst="arc">
                <a:avLst>
                  <a:gd name="adj1" fmla="val 16200000"/>
                  <a:gd name="adj2" fmla="val 20797256"/>
                </a:avLst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ED8FB7F-0042-C418-8C09-5A503C8A0837}"/>
                      </a:ext>
                    </a:extLst>
                  </p:cNvPr>
                  <p:cNvSpPr txBox="1"/>
                  <p:nvPr/>
                </p:nvSpPr>
                <p:spPr>
                  <a:xfrm>
                    <a:off x="5086350" y="1943100"/>
                    <a:ext cx="3824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ED8FB7F-0042-C418-8C09-5A503C8A0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6350" y="1943100"/>
                    <a:ext cx="38241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3FEBAF6-5F2A-CBFB-DCE7-CE9904ABA030}"/>
                      </a:ext>
                    </a:extLst>
                  </p:cNvPr>
                  <p:cNvSpPr txBox="1"/>
                  <p:nvPr/>
                </p:nvSpPr>
                <p:spPr>
                  <a:xfrm>
                    <a:off x="5268760" y="3236497"/>
                    <a:ext cx="38401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53FEBAF6-5F2A-CBFB-DCE7-CE9904ABA0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8760" y="3236497"/>
                    <a:ext cx="38401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4ABA390-20FA-DA56-EF2D-F739C885F1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8756" y="3379719"/>
              <a:ext cx="546862" cy="1329441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A085224-66CF-8FF7-41E3-DAF9E28A7B8E}"/>
                </a:ext>
              </a:extLst>
            </p:cNvPr>
            <p:cNvSpPr txBox="1"/>
            <p:nvPr/>
          </p:nvSpPr>
          <p:spPr>
            <a:xfrm>
              <a:off x="3222861" y="4506965"/>
              <a:ext cx="955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grandpa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F5AF8C6-FDE7-AE99-C501-D3BCDEE8152B}"/>
                </a:ext>
              </a:extLst>
            </p:cNvPr>
            <p:cNvSpPr txBox="1"/>
            <p:nvPr/>
          </p:nvSpPr>
          <p:spPr>
            <a:xfrm>
              <a:off x="5561799" y="3015337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B6732AE-EB08-9890-1866-8E7DB0E76089}"/>
                </a:ext>
              </a:extLst>
            </p:cNvPr>
            <p:cNvSpPr txBox="1"/>
            <p:nvPr/>
          </p:nvSpPr>
          <p:spPr>
            <a:xfrm>
              <a:off x="4153947" y="3026759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5264F15-7873-A2AB-7AE9-541775996652}"/>
                </a:ext>
              </a:extLst>
            </p:cNvPr>
            <p:cNvSpPr txBox="1"/>
            <p:nvPr/>
          </p:nvSpPr>
          <p:spPr>
            <a:xfrm>
              <a:off x="4742374" y="2080279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g1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1D4F391-C738-E338-62EF-DF7DF412F4DF}"/>
                </a:ext>
              </a:extLst>
            </p:cNvPr>
            <p:cNvSpPr txBox="1"/>
            <p:nvPr/>
          </p:nvSpPr>
          <p:spPr>
            <a:xfrm>
              <a:off x="4680986" y="412495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g2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BADA1BA-F5BA-6F6F-0987-CA1E7304CD3A}"/>
              </a:ext>
            </a:extLst>
          </p:cNvPr>
          <p:cNvGrpSpPr/>
          <p:nvPr/>
        </p:nvGrpSpPr>
        <p:grpSpPr>
          <a:xfrm>
            <a:off x="8513596" y="4660084"/>
            <a:ext cx="2167412" cy="2113984"/>
            <a:chOff x="7853196" y="3619853"/>
            <a:chExt cx="2167412" cy="2113984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A8B2F459-8178-AA4E-8ACC-93D390499594}"/>
                </a:ext>
              </a:extLst>
            </p:cNvPr>
            <p:cNvCxnSpPr>
              <a:cxnSpLocks/>
            </p:cNvCxnSpPr>
            <p:nvPr/>
          </p:nvCxnSpPr>
          <p:spPr>
            <a:xfrm>
              <a:off x="7853196" y="5719045"/>
              <a:ext cx="2167412" cy="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BB3332D3-B475-155C-55EA-A1A58094A642}"/>
                </a:ext>
              </a:extLst>
            </p:cNvPr>
            <p:cNvCxnSpPr>
              <a:cxnSpLocks/>
            </p:cNvCxnSpPr>
            <p:nvPr/>
          </p:nvCxnSpPr>
          <p:spPr>
            <a:xfrm>
              <a:off x="8459495" y="3883532"/>
              <a:ext cx="1561113" cy="1850305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F93D725-E009-2903-BC8F-CBF5E8C8A551}"/>
                </a:ext>
              </a:extLst>
            </p:cNvPr>
            <p:cNvCxnSpPr>
              <a:cxnSpLocks/>
            </p:cNvCxnSpPr>
            <p:nvPr/>
          </p:nvCxnSpPr>
          <p:spPr>
            <a:xfrm>
              <a:off x="8489720" y="4388266"/>
              <a:ext cx="1459902" cy="1329441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81C0A4D6-73B6-7DCB-AF18-BFBD5D2DB3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512" y="3883532"/>
              <a:ext cx="496983" cy="18166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Arc 145">
              <a:extLst>
                <a:ext uri="{FF2B5EF4-FFF2-40B4-BE49-F238E27FC236}">
                  <a16:creationId xmlns:a16="http://schemas.microsoft.com/office/drawing/2014/main" id="{5535158A-F8D3-CFB0-21FC-EEDEBE498CB0}"/>
                </a:ext>
              </a:extLst>
            </p:cNvPr>
            <p:cNvSpPr/>
            <p:nvPr/>
          </p:nvSpPr>
          <p:spPr>
            <a:xfrm rot="8371004">
              <a:off x="8191594" y="3619853"/>
              <a:ext cx="971550" cy="628590"/>
            </a:xfrm>
            <a:prstGeom prst="arc">
              <a:avLst>
                <a:gd name="adj1" fmla="val 17038906"/>
                <a:gd name="adj2" fmla="val 0"/>
              </a:avLst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Arc 146">
              <a:extLst>
                <a:ext uri="{FF2B5EF4-FFF2-40B4-BE49-F238E27FC236}">
                  <a16:creationId xmlns:a16="http://schemas.microsoft.com/office/drawing/2014/main" id="{1A6CA4B1-2180-A45A-90B1-712716A60540}"/>
                </a:ext>
              </a:extLst>
            </p:cNvPr>
            <p:cNvSpPr/>
            <p:nvPr/>
          </p:nvSpPr>
          <p:spPr>
            <a:xfrm rot="7709008">
              <a:off x="8025056" y="4046085"/>
              <a:ext cx="971550" cy="628590"/>
            </a:xfrm>
            <a:prstGeom prst="arc">
              <a:avLst>
                <a:gd name="adj1" fmla="val 16200000"/>
                <a:gd name="adj2" fmla="val 20797256"/>
              </a:avLst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35B4549-56CB-62EB-4BC5-7BCE36653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2633" y="4476941"/>
              <a:ext cx="546862" cy="1240766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BE4338-FE9D-A603-C031-BDCA00304627}"/>
                </a:ext>
              </a:extLst>
            </p:cNvPr>
            <p:cNvCxnSpPr/>
            <p:nvPr/>
          </p:nvCxnSpPr>
          <p:spPr>
            <a:xfrm>
              <a:off x="8459495" y="3799050"/>
              <a:ext cx="30225" cy="1901128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BFA70872-3072-7E9F-FB88-EDB7035512E8}"/>
              </a:ext>
            </a:extLst>
          </p:cNvPr>
          <p:cNvSpPr txBox="1"/>
          <p:nvPr/>
        </p:nvSpPr>
        <p:spPr>
          <a:xfrm>
            <a:off x="6957391" y="530087"/>
            <a:ext cx="349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Grandpa vs. boy      grandma vs. girl</a:t>
            </a:r>
          </a:p>
          <a:p>
            <a:r>
              <a:rPr lang="en-US" dirty="0"/>
              <a:t>Which pair is more similar?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E1C9CFC-2B26-14F3-AD77-7AB13EB2233B}"/>
              </a:ext>
            </a:extLst>
          </p:cNvPr>
          <p:cNvSpPr txBox="1"/>
          <p:nvPr/>
        </p:nvSpPr>
        <p:spPr>
          <a:xfrm>
            <a:off x="357079" y="377549"/>
            <a:ext cx="548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Similarity judgement in multi-dimensional environment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C83594F-6D44-35A3-8C52-6123ED307665}"/>
              </a:ext>
            </a:extLst>
          </p:cNvPr>
          <p:cNvSpPr txBox="1"/>
          <p:nvPr/>
        </p:nvSpPr>
        <p:spPr>
          <a:xfrm>
            <a:off x="7033543" y="1433948"/>
            <a:ext cx="3461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</a:t>
            </a:r>
          </a:p>
          <a:p>
            <a:r>
              <a:rPr lang="en-US" dirty="0"/>
              <a:t>The pair with longer shared vector </a:t>
            </a:r>
          </a:p>
        </p:txBody>
      </p:sp>
    </p:spTree>
    <p:extLst>
      <p:ext uri="{BB962C8B-B14F-4D97-AF65-F5344CB8AC3E}">
        <p14:creationId xmlns:p14="http://schemas.microsoft.com/office/powerpoint/2010/main" val="1545553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CF81A6B-557E-C56B-5AAF-41645C719A81}"/>
              </a:ext>
            </a:extLst>
          </p:cNvPr>
          <p:cNvGrpSpPr/>
          <p:nvPr/>
        </p:nvGrpSpPr>
        <p:grpSpPr>
          <a:xfrm>
            <a:off x="507827" y="1276588"/>
            <a:ext cx="4132195" cy="4040613"/>
            <a:chOff x="3227877" y="767302"/>
            <a:chExt cx="4132195" cy="40406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512B66-A74F-7ACC-B393-4FC79FB9226D}"/>
                </a:ext>
              </a:extLst>
            </p:cNvPr>
            <p:cNvSpPr txBox="1"/>
            <p:nvPr/>
          </p:nvSpPr>
          <p:spPr>
            <a:xfrm>
              <a:off x="4538366" y="1544608"/>
              <a:ext cx="9187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Female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1DE7DA-37D3-7C1F-D007-96AF0E8761BE}"/>
                </a:ext>
              </a:extLst>
            </p:cNvPr>
            <p:cNvSpPr txBox="1"/>
            <p:nvPr/>
          </p:nvSpPr>
          <p:spPr>
            <a:xfrm>
              <a:off x="6720153" y="3376737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Race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3A7530-F4FC-CBBD-C130-4A3DAA5A950D}"/>
                </a:ext>
              </a:extLst>
            </p:cNvPr>
            <p:cNvSpPr txBox="1"/>
            <p:nvPr/>
          </p:nvSpPr>
          <p:spPr>
            <a:xfrm>
              <a:off x="4513960" y="767302"/>
              <a:ext cx="885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Gender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5294A23-6633-C3A4-DFC3-F4833D225D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32526" y="3164280"/>
              <a:ext cx="2469481" cy="2143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1AEAA6-9917-6315-EEF5-305153A14768}"/>
                </a:ext>
              </a:extLst>
            </p:cNvPr>
            <p:cNvSpPr/>
            <p:nvPr/>
          </p:nvSpPr>
          <p:spPr>
            <a:xfrm rot="16200000">
              <a:off x="4371342" y="2189605"/>
              <a:ext cx="1205346" cy="2722418"/>
            </a:xfrm>
            <a:prstGeom prst="ellipse">
              <a:avLst/>
            </a:prstGeom>
            <a:solidFill>
              <a:schemeClr val="bg2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55D18B-58EC-9BBA-0B09-B06F5A166C1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162138" y="2743875"/>
              <a:ext cx="1610560" cy="3319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285112-3F8A-CB0E-BDE5-4793B5B4870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943710" y="3587757"/>
              <a:ext cx="571839" cy="497953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B8E86AB-739C-B627-FEB7-6672952469D6}"/>
                </a:ext>
              </a:extLst>
            </p:cNvPr>
            <p:cNvCxnSpPr>
              <a:cxnSpLocks/>
              <a:endCxn id="7" idx="5"/>
            </p:cNvCxnSpPr>
            <p:nvPr/>
          </p:nvCxnSpPr>
          <p:spPr>
            <a:xfrm rot="16200000">
              <a:off x="5246588" y="2845450"/>
              <a:ext cx="410737" cy="969157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C1C1AB-B5FB-8913-4675-FB1C8B124FB4}"/>
                </a:ext>
              </a:extLst>
            </p:cNvPr>
            <p:cNvSpPr txBox="1"/>
            <p:nvPr/>
          </p:nvSpPr>
          <p:spPr>
            <a:xfrm>
              <a:off x="5705978" y="275473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Black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9A6345-B815-4519-590B-38ADF88B5BC5}"/>
                </a:ext>
              </a:extLst>
            </p:cNvPr>
            <p:cNvSpPr txBox="1"/>
            <p:nvPr/>
          </p:nvSpPr>
          <p:spPr>
            <a:xfrm>
              <a:off x="3566866" y="3914345"/>
              <a:ext cx="754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White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E5E256-89CE-2C71-6AA1-E0B9FBE38BDD}"/>
                </a:ext>
              </a:extLst>
            </p:cNvPr>
            <p:cNvSpPr txBox="1"/>
            <p:nvPr/>
          </p:nvSpPr>
          <p:spPr>
            <a:xfrm>
              <a:off x="3227877" y="2752252"/>
              <a:ext cx="976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Hispanic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6184CCF-E3E5-5008-0A4B-B73F18724F1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03226" y="2887917"/>
              <a:ext cx="474135" cy="832517"/>
            </a:xfrm>
            <a:prstGeom prst="straightConnector1">
              <a:avLst/>
            </a:prstGeom>
            <a:ln w="57150">
              <a:solidFill>
                <a:schemeClr val="accent5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FBE93D0-B66E-98B8-AFE6-AA40F02B56E1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328451" y="3432858"/>
              <a:ext cx="565080" cy="739324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F52344-F847-4F87-147A-BA39016EA4A6}"/>
                </a:ext>
              </a:extLst>
            </p:cNvPr>
            <p:cNvSpPr txBox="1"/>
            <p:nvPr/>
          </p:nvSpPr>
          <p:spPr>
            <a:xfrm>
              <a:off x="4653449" y="4438583"/>
              <a:ext cx="660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Male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39AFFFC-B708-FB50-E4F4-6CA2CF8940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7594" y="1734719"/>
              <a:ext cx="886532" cy="179340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8ECD0F-A43F-B49D-180F-3C3B63F41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5757" y="2686613"/>
              <a:ext cx="626041" cy="854629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742851-6197-D412-7384-3046A31D28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58920" y="2442787"/>
              <a:ext cx="814575" cy="1103240"/>
            </a:xfrm>
            <a:prstGeom prst="straightConnector1">
              <a:avLst/>
            </a:prstGeom>
            <a:ln w="38100">
              <a:solidFill>
                <a:srgbClr val="7030A0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BAFA74-6FBB-EB20-6617-ED0FC3BC99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2320" y="1705138"/>
              <a:ext cx="904230" cy="1809331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6EE7EB3-674C-4811-8109-CC411C507A89}"/>
                </a:ext>
              </a:extLst>
            </p:cNvPr>
            <p:cNvGrpSpPr/>
            <p:nvPr/>
          </p:nvGrpSpPr>
          <p:grpSpPr>
            <a:xfrm flipV="1">
              <a:off x="4098523" y="3548036"/>
              <a:ext cx="1809770" cy="945099"/>
              <a:chOff x="4238389" y="2379918"/>
              <a:chExt cx="1809770" cy="1319265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250585F-6204-686A-2FE4-81FC5E459C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9994" y="3389704"/>
                <a:ext cx="928165" cy="290821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  <a:alpha val="47812"/>
                  </a:schemeClr>
                </a:solidFill>
                <a:prstDash val="dash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FCF8F8E-F41A-8F8C-5D4C-987BAA961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8157" y="2379918"/>
                <a:ext cx="450591" cy="1313725"/>
              </a:xfrm>
              <a:prstGeom prst="straightConnector1">
                <a:avLst/>
              </a:prstGeom>
              <a:ln w="38100">
                <a:solidFill>
                  <a:schemeClr val="accent4">
                    <a:lumMod val="75000"/>
                    <a:alpha val="45293"/>
                  </a:schemeClr>
                </a:solidFill>
                <a:prstDash val="dash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DFA6155-15D6-733E-7688-51C93FA7EF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78242" y="2398227"/>
                <a:ext cx="647653" cy="1300200"/>
              </a:xfrm>
              <a:prstGeom prst="straightConnector1">
                <a:avLst/>
              </a:prstGeom>
              <a:ln w="38100">
                <a:solidFill>
                  <a:srgbClr val="7030A0">
                    <a:alpha val="35000"/>
                  </a:srgbClr>
                </a:solidFill>
                <a:prstDash val="dash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F14DFF9E-3D28-BACB-620A-400F1AABF1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38389" y="3530649"/>
                <a:ext cx="847411" cy="168534"/>
              </a:xfrm>
              <a:prstGeom prst="straightConnector1">
                <a:avLst/>
              </a:prstGeom>
              <a:ln w="38100">
                <a:solidFill>
                  <a:schemeClr val="accent5">
                    <a:alpha val="46074"/>
                  </a:schemeClr>
                </a:solidFill>
                <a:prstDash val="dashDot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7E40DB4-FB34-D42B-8847-401D58D258EB}"/>
                </a:ext>
              </a:extLst>
            </p:cNvPr>
            <p:cNvSpPr txBox="1"/>
            <p:nvPr/>
          </p:nvSpPr>
          <p:spPr>
            <a:xfrm>
              <a:off x="5449647" y="4040403"/>
              <a:ext cx="69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Asian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2A5E6B-81EC-A29F-BAE5-5097C8546064}"/>
                </a:ext>
              </a:extLst>
            </p:cNvPr>
            <p:cNvSpPr txBox="1"/>
            <p:nvPr/>
          </p:nvSpPr>
          <p:spPr>
            <a:xfrm>
              <a:off x="5904442" y="359948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75000"/>
                      <a:alpha val="60563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5D8972-A4CD-9E04-4934-74518BCEE9F7}"/>
                </a:ext>
              </a:extLst>
            </p:cNvPr>
            <p:cNvSpPr txBox="1"/>
            <p:nvPr/>
          </p:nvSpPr>
          <p:spPr>
            <a:xfrm>
              <a:off x="5399139" y="443858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4">
                      <a:lumMod val="75000"/>
                      <a:alpha val="70029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A1D12B7-20CF-E159-47EB-D2EF39FBBB15}"/>
                </a:ext>
              </a:extLst>
            </p:cNvPr>
            <p:cNvSpPr txBox="1"/>
            <p:nvPr/>
          </p:nvSpPr>
          <p:spPr>
            <a:xfrm>
              <a:off x="3950940" y="4427775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rgbClr val="7030A0">
                      <a:alpha val="47000"/>
                    </a:srgb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wm</a:t>
              </a:r>
              <a:endParaRPr lang="en-US" i="1" dirty="0">
                <a:solidFill>
                  <a:srgbClr val="7030A0">
                    <a:alpha val="47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C3B1A9C-0AAF-B224-364B-FB52B1EB720E}"/>
                </a:ext>
              </a:extLst>
            </p:cNvPr>
            <p:cNvSpPr txBox="1"/>
            <p:nvPr/>
          </p:nvSpPr>
          <p:spPr>
            <a:xfrm>
              <a:off x="3595662" y="340978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>
                      <a:lumMod val="75000"/>
                      <a:alpha val="31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3E525A8-08E6-A542-22FF-7ED433CF8A36}"/>
                </a:ext>
              </a:extLst>
            </p:cNvPr>
            <p:cNvSpPr txBox="1"/>
            <p:nvPr/>
          </p:nvSpPr>
          <p:spPr>
            <a:xfrm>
              <a:off x="3561615" y="1472126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5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hf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FC919BC-FF45-9A50-399C-CF3A501D5EE4}"/>
                </a:ext>
              </a:extLst>
            </p:cNvPr>
            <p:cNvSpPr txBox="1"/>
            <p:nvPr/>
          </p:nvSpPr>
          <p:spPr>
            <a:xfrm>
              <a:off x="5725823" y="1401723"/>
              <a:ext cx="37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803339A-65C7-0862-5E4C-E000BD4BBAB9}"/>
                </a:ext>
              </a:extLst>
            </p:cNvPr>
            <p:cNvSpPr txBox="1"/>
            <p:nvPr/>
          </p:nvSpPr>
          <p:spPr>
            <a:xfrm>
              <a:off x="5527647" y="2456895"/>
              <a:ext cx="364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accent4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af</a:t>
              </a:r>
              <a:endParaRPr lang="en-US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CAC0245-5A3F-C108-3DE6-37A1F6F587B7}"/>
                </a:ext>
              </a:extLst>
            </p:cNvPr>
            <p:cNvSpPr txBox="1"/>
            <p:nvPr/>
          </p:nvSpPr>
          <p:spPr>
            <a:xfrm>
              <a:off x="3662062" y="223882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rgbClr val="7030A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wf</a:t>
              </a:r>
              <a:endParaRPr lang="en-US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9CA76B3-994D-DFBF-A14D-ADBC9CB7E2D8}"/>
              </a:ext>
            </a:extLst>
          </p:cNvPr>
          <p:cNvSpPr txBox="1"/>
          <p:nvPr/>
        </p:nvSpPr>
        <p:spPr>
          <a:xfrm>
            <a:off x="5055301" y="2930919"/>
            <a:ext cx="56099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female is more semantically salient (longer norm), then:</a:t>
            </a:r>
          </a:p>
          <a:p>
            <a:endParaRPr lang="en-US" dirty="0"/>
          </a:p>
          <a:p>
            <a:r>
              <a:rPr lang="en-US" dirty="0"/>
              <a:t>Female tend to be clustered together, regardless of race</a:t>
            </a:r>
          </a:p>
          <a:p>
            <a:endParaRPr lang="en-US" dirty="0"/>
          </a:p>
          <a:p>
            <a:r>
              <a:rPr lang="en-US" dirty="0"/>
              <a:t>Race in male get distinguished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0E9A87-0BAF-FB42-D3FE-513247972347}"/>
              </a:ext>
            </a:extLst>
          </p:cNvPr>
          <p:cNvSpPr txBox="1"/>
          <p:nvPr/>
        </p:nvSpPr>
        <p:spPr>
          <a:xfrm>
            <a:off x="4537100" y="307092"/>
            <a:ext cx="75502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Human classification or selective attention (dimension reduction), stereotype</a:t>
            </a:r>
          </a:p>
          <a:p>
            <a:r>
              <a:rPr lang="en-US" dirty="0"/>
              <a:t>Traditional view: one dimension is salient, the others are ignored</a:t>
            </a:r>
          </a:p>
          <a:p>
            <a:pPr marL="342900" indent="-342900">
              <a:buAutoNum type="arabicPeriod"/>
            </a:pPr>
            <a:r>
              <a:rPr lang="en-US" dirty="0"/>
              <a:t>feature-wise, not dimension-wise)</a:t>
            </a:r>
          </a:p>
          <a:p>
            <a:r>
              <a:rPr lang="en-US" dirty="0"/>
              <a:t>gender is salient  </a:t>
            </a:r>
            <a:r>
              <a:rPr lang="en-US" dirty="0">
                <a:sym typeface="Wingdings" pitchFamily="2" charset="2"/>
              </a:rPr>
              <a:t> female is salient</a:t>
            </a:r>
          </a:p>
          <a:p>
            <a:r>
              <a:rPr lang="en-US" dirty="0">
                <a:sym typeface="Wingdings" pitchFamily="2" charset="2"/>
              </a:rPr>
              <a:t>2. Predict this trend, measure salient: embedding norm</a:t>
            </a:r>
            <a:endParaRPr lang="en-US" dirty="0"/>
          </a:p>
          <a:p>
            <a:r>
              <a:rPr lang="en-US" dirty="0"/>
              <a:t>Average, distance to baseline</a:t>
            </a:r>
          </a:p>
          <a:p>
            <a:r>
              <a:rPr lang="en-US" b="1" i="1" dirty="0"/>
              <a:t>Find prototype</a:t>
            </a:r>
          </a:p>
          <a:p>
            <a:endParaRPr lang="en-US" b="1" i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C14E8D-238B-BBC0-9AD5-7CD812204C1A}"/>
              </a:ext>
            </a:extLst>
          </p:cNvPr>
          <p:cNvSpPr txBox="1"/>
          <p:nvPr/>
        </p:nvSpPr>
        <p:spPr>
          <a:xfrm>
            <a:off x="4362398" y="4706228"/>
            <a:ext cx="5150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one dimension in general has longer norm features</a:t>
            </a:r>
          </a:p>
          <a:p>
            <a:r>
              <a:rPr lang="en-US" dirty="0"/>
              <a:t>Then it usually dominants</a:t>
            </a:r>
          </a:p>
          <a:p>
            <a:endParaRPr lang="en-US" dirty="0"/>
          </a:p>
          <a:p>
            <a:r>
              <a:rPr lang="en-US" dirty="0"/>
              <a:t>But exception exists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D46A55-6F9D-2E2C-5426-6174D617F75E}"/>
              </a:ext>
            </a:extLst>
          </p:cNvPr>
          <p:cNvSpPr txBox="1"/>
          <p:nvPr/>
        </p:nvSpPr>
        <p:spPr>
          <a:xfrm>
            <a:off x="8953613" y="6366242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Model-human inspire each other</a:t>
            </a:r>
          </a:p>
        </p:txBody>
      </p:sp>
    </p:spTree>
    <p:extLst>
      <p:ext uri="{BB962C8B-B14F-4D97-AF65-F5344CB8AC3E}">
        <p14:creationId xmlns:p14="http://schemas.microsoft.com/office/powerpoint/2010/main" val="435475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8F2182-484F-3E6D-1FEE-E2A2B792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45" y="296011"/>
            <a:ext cx="2236993" cy="186870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20438BE-0A6C-1726-4872-DFC521EF4B96}"/>
              </a:ext>
            </a:extLst>
          </p:cNvPr>
          <p:cNvGrpSpPr/>
          <p:nvPr/>
        </p:nvGrpSpPr>
        <p:grpSpPr>
          <a:xfrm>
            <a:off x="1149803" y="3333551"/>
            <a:ext cx="4316954" cy="3228438"/>
            <a:chOff x="1149803" y="3333551"/>
            <a:chExt cx="4316954" cy="32284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4163E1-9F49-7576-5DFC-625124589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0550" r="1"/>
            <a:stretch>
              <a:fillRect/>
            </a:stretch>
          </p:blipFill>
          <p:spPr>
            <a:xfrm>
              <a:off x="1296600" y="4526853"/>
              <a:ext cx="4023361" cy="203513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B7589A-F082-86C2-5BA1-EDFE5DFC36BC}"/>
                </a:ext>
              </a:extLst>
            </p:cNvPr>
            <p:cNvGrpSpPr/>
            <p:nvPr/>
          </p:nvGrpSpPr>
          <p:grpSpPr>
            <a:xfrm>
              <a:off x="1149803" y="3333551"/>
              <a:ext cx="4316954" cy="926306"/>
              <a:chOff x="3815826" y="1463040"/>
              <a:chExt cx="4316954" cy="92630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B1EED9-D763-1975-86D4-7658ACE9573F}"/>
                  </a:ext>
                </a:extLst>
              </p:cNvPr>
              <p:cNvSpPr txBox="1"/>
              <p:nvPr/>
            </p:nvSpPr>
            <p:spPr>
              <a:xfrm>
                <a:off x="4925808" y="1463040"/>
                <a:ext cx="2340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Model free-association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3AEAF3-2698-E9D6-EE74-3D2110559645}"/>
                  </a:ext>
                </a:extLst>
              </p:cNvPr>
              <p:cNvSpPr txBox="1"/>
              <p:nvPr/>
            </p:nvSpPr>
            <p:spPr>
              <a:xfrm>
                <a:off x="3815826" y="1937940"/>
                <a:ext cx="4316954" cy="45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350"/>
                  </a:lnSpc>
                  <a:buNone/>
                </a:pPr>
                <a:r>
                  <a:rPr lang="en-US" sz="1200" dirty="0">
                    <a:solidFill>
                      <a:srgbClr val="A31515"/>
                    </a:solidFill>
                    <a:latin typeface="Menlo" panose="020B0609030804020204" pitchFamily="49" charset="0"/>
                  </a:rPr>
                  <a:t>List 5 words that </a:t>
                </a:r>
                <a:r>
                  <a:rPr lang="en-US" sz="1200" b="0" dirty="0">
                    <a:solidFill>
                      <a:srgbClr val="A31515"/>
                    </a:solidFill>
                    <a:effectLst/>
                    <a:latin typeface="Menlo" panose="020B0609030804020204" pitchFamily="49" charset="0"/>
                  </a:rPr>
                  <a:t>best describe this scene</a:t>
                </a:r>
              </a:p>
              <a:p>
                <a:pPr algn="ctr">
                  <a:lnSpc>
                    <a:spcPts val="1350"/>
                  </a:lnSpc>
                  <a:buNone/>
                </a:pPr>
                <a:r>
                  <a:rPr lang="en-US" sz="1200" dirty="0">
                    <a:solidFill>
                      <a:srgbClr val="A31515"/>
                    </a:solidFill>
                    <a:latin typeface="Menlo" panose="020B0609030804020204" pitchFamily="49" charset="0"/>
                  </a:rPr>
                  <a:t>(repeat 10 times)</a:t>
                </a:r>
                <a:endParaRPr lang="en-US" sz="12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endParaRPr>
              </a:p>
            </p:txBody>
          </p:sp>
        </p:grp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C613259-01D4-BF30-ACE3-FF9F152F6C91}"/>
              </a:ext>
            </a:extLst>
          </p:cNvPr>
          <p:cNvSpPr/>
          <p:nvPr/>
        </p:nvSpPr>
        <p:spPr>
          <a:xfrm rot="3827750">
            <a:off x="2420355" y="2460166"/>
            <a:ext cx="802589" cy="8815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5CF6BA5-AC5F-2B7D-1B72-B34EAAEDFAE6}"/>
              </a:ext>
            </a:extLst>
          </p:cNvPr>
          <p:cNvSpPr/>
          <p:nvPr/>
        </p:nvSpPr>
        <p:spPr>
          <a:xfrm>
            <a:off x="5831689" y="4681948"/>
            <a:ext cx="814720" cy="86846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E23592-2E8B-A847-B8F2-CF29532414D0}"/>
              </a:ext>
            </a:extLst>
          </p:cNvPr>
          <p:cNvGrpSpPr/>
          <p:nvPr/>
        </p:nvGrpSpPr>
        <p:grpSpPr>
          <a:xfrm>
            <a:off x="6577592" y="3398095"/>
            <a:ext cx="4456808" cy="3163894"/>
            <a:chOff x="6577592" y="3398095"/>
            <a:chExt cx="4456808" cy="31638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8AFCC1-76C6-BB8A-79D5-264A240B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2162"/>
            <a:stretch>
              <a:fillRect/>
            </a:stretch>
          </p:blipFill>
          <p:spPr>
            <a:xfrm>
              <a:off x="7099939" y="4526854"/>
              <a:ext cx="3709400" cy="2035135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52F4766-2349-623A-DF0E-BC52D4330CB6}"/>
                </a:ext>
              </a:extLst>
            </p:cNvPr>
            <p:cNvGrpSpPr/>
            <p:nvPr/>
          </p:nvGrpSpPr>
          <p:grpSpPr>
            <a:xfrm>
              <a:off x="6577592" y="3398095"/>
              <a:ext cx="4316954" cy="682225"/>
              <a:chOff x="3815826" y="1527584"/>
              <a:chExt cx="4316954" cy="68222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DFF787-7F83-46BD-E854-642DF1CA262F}"/>
                  </a:ext>
                </a:extLst>
              </p:cNvPr>
              <p:cNvSpPr txBox="1"/>
              <p:nvPr/>
            </p:nvSpPr>
            <p:spPr>
              <a:xfrm>
                <a:off x="4925808" y="1527584"/>
                <a:ext cx="2486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Dimension Identification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7AC9B93-8737-A913-7E2D-A945920A2CDE}"/>
                  </a:ext>
                </a:extLst>
              </p:cNvPr>
              <p:cNvSpPr txBox="1"/>
              <p:nvPr/>
            </p:nvSpPr>
            <p:spPr>
              <a:xfrm>
                <a:off x="3815826" y="1937940"/>
                <a:ext cx="4316954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350"/>
                  </a:lnSpc>
                  <a:buNone/>
                </a:pPr>
                <a:endParaRPr lang="en-US" sz="1200" b="0" dirty="0">
                  <a:solidFill>
                    <a:srgbClr val="000000"/>
                  </a:solidFill>
                  <a:effectLst/>
                  <a:latin typeface="Menlo" panose="020B0609030804020204" pitchFamily="49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DDB6CF-52B3-589D-F679-13030CF89389}"/>
                </a:ext>
              </a:extLst>
            </p:cNvPr>
            <p:cNvSpPr txBox="1"/>
            <p:nvPr/>
          </p:nvSpPr>
          <p:spPr>
            <a:xfrm>
              <a:off x="6717446" y="3872994"/>
              <a:ext cx="4316954" cy="2718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  <a:buNone/>
              </a:pPr>
              <a:r>
                <a:rPr lang="en-US" sz="1200" dirty="0">
                  <a:solidFill>
                    <a:srgbClr val="A31515"/>
                  </a:solidFill>
                  <a:latin typeface="Menlo" panose="020B0609030804020204" pitchFamily="49" charset="0"/>
                </a:rPr>
                <a:t>Classify words into dimensions</a:t>
              </a:r>
              <a:endParaRPr lang="en-US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730D18D-CA12-FF73-5FD8-4A3E11C2B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844" y="296011"/>
            <a:ext cx="3309235" cy="239450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B972E4AE-944A-7ED8-A120-34A745D3DF17}"/>
              </a:ext>
            </a:extLst>
          </p:cNvPr>
          <p:cNvSpPr/>
          <p:nvPr/>
        </p:nvSpPr>
        <p:spPr>
          <a:xfrm rot="16790389">
            <a:off x="8364841" y="2575309"/>
            <a:ext cx="802589" cy="88158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EB3224-B56A-20AE-84E5-5CFAA8F4FD71}"/>
              </a:ext>
            </a:extLst>
          </p:cNvPr>
          <p:cNvSpPr txBox="1"/>
          <p:nvPr/>
        </p:nvSpPr>
        <p:spPr>
          <a:xfrm>
            <a:off x="4672790" y="65178"/>
            <a:ext cx="284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GPT Free-association</a:t>
            </a:r>
          </a:p>
        </p:txBody>
      </p:sp>
    </p:spTree>
    <p:extLst>
      <p:ext uri="{BB962C8B-B14F-4D97-AF65-F5344CB8AC3E}">
        <p14:creationId xmlns:p14="http://schemas.microsoft.com/office/powerpoint/2010/main" val="20012214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D3D2ECE4-81C8-1BFF-7A26-1A733BAA225C}"/>
              </a:ext>
            </a:extLst>
          </p:cNvPr>
          <p:cNvSpPr/>
          <p:nvPr/>
        </p:nvSpPr>
        <p:spPr>
          <a:xfrm>
            <a:off x="6280398" y="523560"/>
            <a:ext cx="5546829" cy="344672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59B6513-4ACE-2A76-16D6-33DC1DC1E791}"/>
              </a:ext>
            </a:extLst>
          </p:cNvPr>
          <p:cNvSpPr/>
          <p:nvPr/>
        </p:nvSpPr>
        <p:spPr>
          <a:xfrm rot="18619297">
            <a:off x="-53450" y="4075034"/>
            <a:ext cx="6746096" cy="693565"/>
          </a:xfrm>
          <a:prstGeom prst="ellipse">
            <a:avLst/>
          </a:prstGeom>
          <a:solidFill>
            <a:schemeClr val="accent1">
              <a:lumMod val="20000"/>
              <a:lumOff val="80000"/>
              <a:alpha val="388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9BE1AC-86FA-2E94-30B9-823F5B344434}"/>
              </a:ext>
            </a:extLst>
          </p:cNvPr>
          <p:cNvSpPr/>
          <p:nvPr/>
        </p:nvSpPr>
        <p:spPr>
          <a:xfrm rot="2946028">
            <a:off x="24828" y="3746359"/>
            <a:ext cx="5489787" cy="1301792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FA7F3B-CA7E-ACC8-30BB-4671B2013911}"/>
              </a:ext>
            </a:extLst>
          </p:cNvPr>
          <p:cNvCxnSpPr>
            <a:cxnSpLocks/>
          </p:cNvCxnSpPr>
          <p:nvPr/>
        </p:nvCxnSpPr>
        <p:spPr>
          <a:xfrm flipH="1" flipV="1">
            <a:off x="1726293" y="3182872"/>
            <a:ext cx="1251516" cy="155605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97F38B-C726-6CFE-9EC0-FC556F9C9978}"/>
              </a:ext>
            </a:extLst>
          </p:cNvPr>
          <p:cNvCxnSpPr>
            <a:cxnSpLocks/>
          </p:cNvCxnSpPr>
          <p:nvPr/>
        </p:nvCxnSpPr>
        <p:spPr>
          <a:xfrm flipV="1">
            <a:off x="2977809" y="3890344"/>
            <a:ext cx="715807" cy="85297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2512C6C-EF9D-B805-3A80-36023AAB0C33}"/>
              </a:ext>
            </a:extLst>
          </p:cNvPr>
          <p:cNvSpPr txBox="1"/>
          <p:nvPr/>
        </p:nvSpPr>
        <p:spPr>
          <a:xfrm>
            <a:off x="183764" y="2790522"/>
            <a:ext cx="658218" cy="422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Who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BC87B4-026D-3FA5-161B-B860E37FA366}"/>
              </a:ext>
            </a:extLst>
          </p:cNvPr>
          <p:cNvSpPr txBox="1"/>
          <p:nvPr/>
        </p:nvSpPr>
        <p:spPr>
          <a:xfrm>
            <a:off x="3584431" y="349272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desert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A16FC4-BD96-5713-61AA-EBE8AAC2AB09}"/>
              </a:ext>
            </a:extLst>
          </p:cNvPr>
          <p:cNvCxnSpPr>
            <a:cxnSpLocks/>
          </p:cNvCxnSpPr>
          <p:nvPr/>
        </p:nvCxnSpPr>
        <p:spPr>
          <a:xfrm flipH="1" flipV="1">
            <a:off x="941726" y="4055585"/>
            <a:ext cx="2059929" cy="683339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11E51A8-257A-8A25-41E8-2C0364C990BE}"/>
              </a:ext>
            </a:extLst>
          </p:cNvPr>
          <p:cNvSpPr txBox="1"/>
          <p:nvPr/>
        </p:nvSpPr>
        <p:spPr>
          <a:xfrm>
            <a:off x="512873" y="4107144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“boy”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7BC632F-E952-9B52-83C7-F7FDEA0C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0" t="22126" r="10659" b="1786"/>
          <a:stretch>
            <a:fillRect/>
          </a:stretch>
        </p:blipFill>
        <p:spPr>
          <a:xfrm>
            <a:off x="2340572" y="1068074"/>
            <a:ext cx="935498" cy="92769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7B57BFC-4242-85DC-EA18-85EEEFB669A3}"/>
              </a:ext>
            </a:extLst>
          </p:cNvPr>
          <p:cNvSpPr txBox="1"/>
          <p:nvPr/>
        </p:nvSpPr>
        <p:spPr>
          <a:xfrm>
            <a:off x="1413862" y="2782424"/>
            <a:ext cx="358108" cy="29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boy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D6BABBB-E06F-387B-DD20-48C700D452D1}"/>
              </a:ext>
            </a:extLst>
          </p:cNvPr>
          <p:cNvCxnSpPr>
            <a:cxnSpLocks/>
          </p:cNvCxnSpPr>
          <p:nvPr/>
        </p:nvCxnSpPr>
        <p:spPr>
          <a:xfrm flipH="1" flipV="1">
            <a:off x="946497" y="4062178"/>
            <a:ext cx="1010092" cy="33507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57A40D-B198-84CA-F730-67282510154F}"/>
              </a:ext>
            </a:extLst>
          </p:cNvPr>
          <p:cNvSpPr txBox="1"/>
          <p:nvPr/>
        </p:nvSpPr>
        <p:spPr>
          <a:xfrm>
            <a:off x="4182137" y="1685119"/>
            <a:ext cx="801358" cy="422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D32D42-8B88-12B8-17C6-82205AF6B9AF}"/>
              </a:ext>
            </a:extLst>
          </p:cNvPr>
          <p:cNvSpPr txBox="1"/>
          <p:nvPr/>
        </p:nvSpPr>
        <p:spPr>
          <a:xfrm>
            <a:off x="4155943" y="4738924"/>
            <a:ext cx="9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“desert”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DC2BCD-607F-7317-804F-6D3019A651BA}"/>
              </a:ext>
            </a:extLst>
          </p:cNvPr>
          <p:cNvCxnSpPr>
            <a:cxnSpLocks/>
          </p:cNvCxnSpPr>
          <p:nvPr/>
        </p:nvCxnSpPr>
        <p:spPr>
          <a:xfrm flipV="1">
            <a:off x="2949357" y="4699078"/>
            <a:ext cx="1064115" cy="1098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0A1544E-2B67-7106-FFE3-5D56605D6A8F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2808321" y="1995764"/>
            <a:ext cx="1223935" cy="2714302"/>
          </a:xfrm>
          <a:prstGeom prst="straightConnector1">
            <a:avLst/>
          </a:prstGeom>
          <a:ln w="38100">
            <a:solidFill>
              <a:schemeClr val="bg2">
                <a:lumMod val="50000"/>
                <a:alpha val="17331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836332-FE3A-3917-495C-E0E082682DDB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355350" y="1995764"/>
            <a:ext cx="1452971" cy="1592891"/>
          </a:xfrm>
          <a:prstGeom prst="straightConnector1">
            <a:avLst/>
          </a:prstGeom>
          <a:ln w="38100">
            <a:solidFill>
              <a:schemeClr val="bg2">
                <a:lumMod val="50000"/>
                <a:alpha val="23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221859-8804-8987-E015-B40A9675DE9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826791" y="1995764"/>
            <a:ext cx="981530" cy="10876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E0A3BFF-4415-ABAE-27BA-DE924392B1EA}"/>
              </a:ext>
            </a:extLst>
          </p:cNvPr>
          <p:cNvCxnSpPr>
            <a:cxnSpLocks/>
          </p:cNvCxnSpPr>
          <p:nvPr/>
        </p:nvCxnSpPr>
        <p:spPr>
          <a:xfrm>
            <a:off x="3664513" y="3883947"/>
            <a:ext cx="372514" cy="8261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331366E-A845-3F8D-AF21-F53BA1DF4A7D}"/>
              </a:ext>
            </a:extLst>
          </p:cNvPr>
          <p:cNvCxnSpPr>
            <a:cxnSpLocks/>
          </p:cNvCxnSpPr>
          <p:nvPr/>
        </p:nvCxnSpPr>
        <p:spPr>
          <a:xfrm>
            <a:off x="2813093" y="1995763"/>
            <a:ext cx="809199" cy="179515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AC27440-2A2A-F93A-165B-3A5B0A9F2202}"/>
              </a:ext>
            </a:extLst>
          </p:cNvPr>
          <p:cNvGrpSpPr/>
          <p:nvPr/>
        </p:nvGrpSpPr>
        <p:grpSpPr>
          <a:xfrm>
            <a:off x="7335738" y="2481512"/>
            <a:ext cx="3503698" cy="919019"/>
            <a:chOff x="6966473" y="1976251"/>
            <a:chExt cx="4161181" cy="1057255"/>
          </a:xfrm>
        </p:grpSpPr>
        <p:sp>
          <p:nvSpPr>
            <p:cNvPr id="106" name="Right Arrow 105">
              <a:extLst>
                <a:ext uri="{FF2B5EF4-FFF2-40B4-BE49-F238E27FC236}">
                  <a16:creationId xmlns:a16="http://schemas.microsoft.com/office/drawing/2014/main" id="{5CC89D88-A162-81DD-D4CC-DE2BDD2709CD}"/>
                </a:ext>
              </a:extLst>
            </p:cNvPr>
            <p:cNvSpPr/>
            <p:nvPr/>
          </p:nvSpPr>
          <p:spPr>
            <a:xfrm>
              <a:off x="8236546" y="1976251"/>
              <a:ext cx="1485900" cy="1057255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A32C0AFB-96B0-0A11-2B2B-60139427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420" t="22126" r="10659" b="1786"/>
            <a:stretch>
              <a:fillRect/>
            </a:stretch>
          </p:blipFill>
          <p:spPr>
            <a:xfrm>
              <a:off x="6966473" y="2041033"/>
              <a:ext cx="935498" cy="92769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E7D76B1-2B04-D7FD-B12D-A8404E32ED76}"/>
                </a:ext>
              </a:extLst>
            </p:cNvPr>
            <p:cNvSpPr txBox="1"/>
            <p:nvPr/>
          </p:nvSpPr>
          <p:spPr>
            <a:xfrm>
              <a:off x="8552938" y="2274046"/>
              <a:ext cx="724819" cy="460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GPT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B37B1E2-6337-8376-1EEC-A47BE6E18AC2}"/>
                </a:ext>
              </a:extLst>
            </p:cNvPr>
            <p:cNvSpPr txBox="1"/>
            <p:nvPr/>
          </p:nvSpPr>
          <p:spPr>
            <a:xfrm>
              <a:off x="9753863" y="2181712"/>
              <a:ext cx="1373791" cy="672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“boy”</a:t>
              </a:r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847596F-82C5-0B7B-6D55-9CD0A47CC262}"/>
              </a:ext>
            </a:extLst>
          </p:cNvPr>
          <p:cNvCxnSpPr>
            <a:cxnSpLocks/>
          </p:cNvCxnSpPr>
          <p:nvPr/>
        </p:nvCxnSpPr>
        <p:spPr>
          <a:xfrm flipH="1">
            <a:off x="948937" y="3641822"/>
            <a:ext cx="372753" cy="4240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2DB4957-25BE-04CD-8216-95F9BEF636BA}"/>
              </a:ext>
            </a:extLst>
          </p:cNvPr>
          <p:cNvCxnSpPr>
            <a:cxnSpLocks/>
          </p:cNvCxnSpPr>
          <p:nvPr/>
        </p:nvCxnSpPr>
        <p:spPr>
          <a:xfrm flipH="1" flipV="1">
            <a:off x="2808322" y="1995763"/>
            <a:ext cx="169487" cy="274316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285E07FC-B811-AC03-9C93-5B6826951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0" t="22126" r="10659" b="1786"/>
          <a:stretch>
            <a:fillRect/>
          </a:stretch>
        </p:blipFill>
        <p:spPr>
          <a:xfrm>
            <a:off x="8559922" y="887273"/>
            <a:ext cx="941545" cy="93368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AC520FA-C8AC-B091-CC22-AFCCE46FEC60}"/>
              </a:ext>
            </a:extLst>
          </p:cNvPr>
          <p:cNvSpPr txBox="1"/>
          <p:nvPr/>
        </p:nvSpPr>
        <p:spPr>
          <a:xfrm>
            <a:off x="6526877" y="1929044"/>
            <a:ext cx="5115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Prompt: “List the most relevant word”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0225476-F24C-9A36-B4EA-92FB1F977A9E}"/>
                  </a:ext>
                </a:extLst>
              </p:cNvPr>
              <p:cNvSpPr txBox="1"/>
              <p:nvPr/>
            </p:nvSpPr>
            <p:spPr>
              <a:xfrm>
                <a:off x="5504064" y="3970280"/>
                <a:ext cx="6435160" cy="28381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dimensions are orthogonal: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Who, </a:t>
                </a:r>
                <a:r>
                  <a:rPr lang="en-US" sz="2000" b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b="1" dirty="0">
                    <a:solidFill>
                      <a:srgbClr val="F724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Modality</a:t>
                </a:r>
                <a:endParaRPr lang="en-US" sz="2000" b="0" dirty="0">
                  <a:solidFill>
                    <a:srgbClr val="F724C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𝑡𝑎𝑟𝑔𝑒𝑡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𝑏𝑜𝑦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𝑏𝑜𝑦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𝑏𝑜𝑦</m:t>
                          </m:r>
                        </m:e>
                      </m:acc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“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”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𝑡𝑒𝑥𝑡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	</a:t>
                </a:r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0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𝑏𝑜𝑦</m:t>
                              </m:r>
                            </m:e>
                          </m:acc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then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</m:acc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“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𝑏𝑜𝑦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𝑡𝑎𝑟𝑔𝑒𝑡</m:t>
                                  </m:r>
                                </m:e>
                              </m:acc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“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𝑑𝑒𝑠𝑒𝑟𝑡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”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</a:rPr>
                </a:br>
                <a:endParaRPr lang="en-US" sz="2000" b="0" dirty="0">
                  <a:latin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𝑏𝑜𝑦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2000" b="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0225476-F24C-9A36-B4EA-92FB1F97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064" y="3970280"/>
                <a:ext cx="6435160" cy="2838149"/>
              </a:xfrm>
              <a:prstGeom prst="rect">
                <a:avLst/>
              </a:prstGeom>
              <a:blipFill>
                <a:blip r:embed="rId4"/>
                <a:stretch>
                  <a:fillRect l="-984" t="-889" b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FDF48892-B357-C90C-A115-F60F71E9F6DB}"/>
              </a:ext>
            </a:extLst>
          </p:cNvPr>
          <p:cNvSpPr txBox="1"/>
          <p:nvPr/>
        </p:nvSpPr>
        <p:spPr>
          <a:xfrm>
            <a:off x="0" y="57966"/>
            <a:ext cx="1259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LLMs focus on dimension containing </a:t>
            </a:r>
            <a:r>
              <a:rPr lang="en-US" altLang="zh-CN" sz="2400" b="1" u="sng" dirty="0"/>
              <a:t>long-embedding feature</a:t>
            </a:r>
            <a:r>
              <a:rPr lang="en-US" altLang="zh-CN" sz="2400" b="1" dirty="0"/>
              <a:t> during classification or clustering  </a:t>
            </a:r>
            <a:endParaRPr lang="en-US" sz="2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163962E-C09F-333C-91B2-844A23ABD3DE}"/>
              </a:ext>
            </a:extLst>
          </p:cNvPr>
          <p:cNvSpPr txBox="1"/>
          <p:nvPr/>
        </p:nvSpPr>
        <p:spPr>
          <a:xfrm>
            <a:off x="0" y="514178"/>
            <a:ext cx="572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Case 1: Classification (free-association) task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E0FCF89-7AB0-8FD5-1EAB-DE34A13BFB79}"/>
              </a:ext>
            </a:extLst>
          </p:cNvPr>
          <p:cNvSpPr txBox="1"/>
          <p:nvPr/>
        </p:nvSpPr>
        <p:spPr>
          <a:xfrm>
            <a:off x="7291630" y="3457156"/>
            <a:ext cx="352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is “where” dimension ignored?</a:t>
            </a:r>
          </a:p>
        </p:txBody>
      </p:sp>
    </p:spTree>
    <p:extLst>
      <p:ext uri="{BB962C8B-B14F-4D97-AF65-F5344CB8AC3E}">
        <p14:creationId xmlns:p14="http://schemas.microsoft.com/office/powerpoint/2010/main" val="36552627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983A1-F3BE-EAB2-C024-CB50DC596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DE4BD157-9E71-DA9D-4721-D7BAECF543B5}"/>
              </a:ext>
            </a:extLst>
          </p:cNvPr>
          <p:cNvSpPr/>
          <p:nvPr/>
        </p:nvSpPr>
        <p:spPr>
          <a:xfrm>
            <a:off x="6280398" y="523560"/>
            <a:ext cx="5546829" cy="3446720"/>
          </a:xfrm>
          <a:prstGeom prst="round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9BA6CDB-FB5F-4752-8FBD-FF9F1C0E6BC2}"/>
              </a:ext>
            </a:extLst>
          </p:cNvPr>
          <p:cNvSpPr/>
          <p:nvPr/>
        </p:nvSpPr>
        <p:spPr>
          <a:xfrm rot="18619297">
            <a:off x="-53450" y="4075034"/>
            <a:ext cx="6746096" cy="693565"/>
          </a:xfrm>
          <a:prstGeom prst="ellipse">
            <a:avLst/>
          </a:prstGeom>
          <a:solidFill>
            <a:schemeClr val="accent1">
              <a:lumMod val="20000"/>
              <a:lumOff val="80000"/>
              <a:alpha val="388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193ACDE-04FE-A596-FAA1-E7614304D491}"/>
              </a:ext>
            </a:extLst>
          </p:cNvPr>
          <p:cNvSpPr/>
          <p:nvPr/>
        </p:nvSpPr>
        <p:spPr>
          <a:xfrm rot="2946028">
            <a:off x="24828" y="3746359"/>
            <a:ext cx="5489787" cy="1301792"/>
          </a:xfrm>
          <a:prstGeom prst="ellipse">
            <a:avLst/>
          </a:prstGeom>
          <a:solidFill>
            <a:schemeClr val="accent2">
              <a:lumMod val="40000"/>
              <a:lumOff val="60000"/>
              <a:alpha val="3884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D87EF6-C9DD-059D-D5D0-0CBC70AA691E}"/>
              </a:ext>
            </a:extLst>
          </p:cNvPr>
          <p:cNvCxnSpPr>
            <a:cxnSpLocks/>
          </p:cNvCxnSpPr>
          <p:nvPr/>
        </p:nvCxnSpPr>
        <p:spPr>
          <a:xfrm flipH="1" flipV="1">
            <a:off x="1726293" y="3182872"/>
            <a:ext cx="1251516" cy="155605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4D8EBBA-3A21-D13F-1E5B-404D7F3ED4EB}"/>
              </a:ext>
            </a:extLst>
          </p:cNvPr>
          <p:cNvCxnSpPr>
            <a:cxnSpLocks/>
          </p:cNvCxnSpPr>
          <p:nvPr/>
        </p:nvCxnSpPr>
        <p:spPr>
          <a:xfrm flipV="1">
            <a:off x="2977809" y="3890344"/>
            <a:ext cx="715807" cy="852975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FBDDD33-CC39-747D-7890-000134B4D3AD}"/>
              </a:ext>
            </a:extLst>
          </p:cNvPr>
          <p:cNvSpPr txBox="1"/>
          <p:nvPr/>
        </p:nvSpPr>
        <p:spPr>
          <a:xfrm>
            <a:off x="183764" y="2790522"/>
            <a:ext cx="658218" cy="422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Who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DF8E9D-07F5-336D-2933-ACEE4ECBB6E9}"/>
              </a:ext>
            </a:extLst>
          </p:cNvPr>
          <p:cNvSpPr txBox="1"/>
          <p:nvPr/>
        </p:nvSpPr>
        <p:spPr>
          <a:xfrm>
            <a:off x="3584431" y="349272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75000"/>
                  </a:schemeClr>
                </a:solidFill>
              </a:rPr>
              <a:t>desert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3B7EEDE-82B1-30BB-0746-08675353A513}"/>
              </a:ext>
            </a:extLst>
          </p:cNvPr>
          <p:cNvCxnSpPr>
            <a:cxnSpLocks/>
          </p:cNvCxnSpPr>
          <p:nvPr/>
        </p:nvCxnSpPr>
        <p:spPr>
          <a:xfrm flipH="1" flipV="1">
            <a:off x="941726" y="4055585"/>
            <a:ext cx="2059929" cy="683339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  <a:alpha val="2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1CFCBBAD-1CB6-36EA-C4B6-BDB461C980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0" t="22126" r="10659" b="1786"/>
          <a:stretch>
            <a:fillRect/>
          </a:stretch>
        </p:blipFill>
        <p:spPr>
          <a:xfrm>
            <a:off x="2340572" y="1068074"/>
            <a:ext cx="935498" cy="92769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174A066-C895-5A3C-75A9-8F01A2610014}"/>
              </a:ext>
            </a:extLst>
          </p:cNvPr>
          <p:cNvSpPr txBox="1"/>
          <p:nvPr/>
        </p:nvSpPr>
        <p:spPr>
          <a:xfrm>
            <a:off x="1413862" y="2782424"/>
            <a:ext cx="358108" cy="298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boy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7FA316C-7C5F-9DF8-0B0D-63C1DA4BCAA2}"/>
              </a:ext>
            </a:extLst>
          </p:cNvPr>
          <p:cNvCxnSpPr>
            <a:cxnSpLocks/>
          </p:cNvCxnSpPr>
          <p:nvPr/>
        </p:nvCxnSpPr>
        <p:spPr>
          <a:xfrm flipH="1" flipV="1">
            <a:off x="946497" y="4062178"/>
            <a:ext cx="1010092" cy="335077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B17D4C4-6257-F215-CD44-DF647C014591}"/>
              </a:ext>
            </a:extLst>
          </p:cNvPr>
          <p:cNvSpPr txBox="1"/>
          <p:nvPr/>
        </p:nvSpPr>
        <p:spPr>
          <a:xfrm>
            <a:off x="4182137" y="1685119"/>
            <a:ext cx="801358" cy="422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52FA5FD-805C-D687-0905-B2733228BE21}"/>
              </a:ext>
            </a:extLst>
          </p:cNvPr>
          <p:cNvCxnSpPr>
            <a:cxnSpLocks/>
          </p:cNvCxnSpPr>
          <p:nvPr/>
        </p:nvCxnSpPr>
        <p:spPr>
          <a:xfrm flipV="1">
            <a:off x="2949357" y="4699078"/>
            <a:ext cx="1064115" cy="10988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063462D-30EB-B1A5-096C-A032B93961EC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2808321" y="1995764"/>
            <a:ext cx="1223935" cy="2714302"/>
          </a:xfrm>
          <a:prstGeom prst="straightConnector1">
            <a:avLst/>
          </a:prstGeom>
          <a:ln w="38100">
            <a:solidFill>
              <a:schemeClr val="bg2">
                <a:lumMod val="50000"/>
                <a:alpha val="17331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3ED6E2D-9A3E-101B-2555-E82C8F21E5FD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355350" y="1995764"/>
            <a:ext cx="1452971" cy="1592891"/>
          </a:xfrm>
          <a:prstGeom prst="straightConnector1">
            <a:avLst/>
          </a:prstGeom>
          <a:ln w="38100">
            <a:solidFill>
              <a:schemeClr val="bg2">
                <a:lumMod val="50000"/>
                <a:alpha val="23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29B9E4E-F8FA-C27D-8066-23DAA7168C4D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826791" y="1995764"/>
            <a:ext cx="981530" cy="108768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794FBC3-203B-D2B5-ACE8-A5359A821618}"/>
              </a:ext>
            </a:extLst>
          </p:cNvPr>
          <p:cNvCxnSpPr>
            <a:cxnSpLocks/>
          </p:cNvCxnSpPr>
          <p:nvPr/>
        </p:nvCxnSpPr>
        <p:spPr>
          <a:xfrm>
            <a:off x="3664513" y="3883947"/>
            <a:ext cx="372514" cy="82611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235830D-E359-9A50-CF86-3F0281A887C7}"/>
              </a:ext>
            </a:extLst>
          </p:cNvPr>
          <p:cNvCxnSpPr>
            <a:cxnSpLocks/>
          </p:cNvCxnSpPr>
          <p:nvPr/>
        </p:nvCxnSpPr>
        <p:spPr>
          <a:xfrm>
            <a:off x="2813093" y="1995763"/>
            <a:ext cx="809199" cy="179515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E706658-DD8A-E3AC-F275-501AFC2058E4}"/>
              </a:ext>
            </a:extLst>
          </p:cNvPr>
          <p:cNvCxnSpPr>
            <a:cxnSpLocks/>
          </p:cNvCxnSpPr>
          <p:nvPr/>
        </p:nvCxnSpPr>
        <p:spPr>
          <a:xfrm flipH="1">
            <a:off x="948937" y="3641822"/>
            <a:ext cx="372753" cy="4240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6C5B625-64E3-BFBC-149D-2BA51CBA95D2}"/>
              </a:ext>
            </a:extLst>
          </p:cNvPr>
          <p:cNvCxnSpPr>
            <a:cxnSpLocks/>
          </p:cNvCxnSpPr>
          <p:nvPr/>
        </p:nvCxnSpPr>
        <p:spPr>
          <a:xfrm flipH="1" flipV="1">
            <a:off x="2808322" y="1995763"/>
            <a:ext cx="169487" cy="2743162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E06C655-66C6-8524-8DEB-3EC536E1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0" t="22126" r="10659" b="1786"/>
          <a:stretch>
            <a:fillRect/>
          </a:stretch>
        </p:blipFill>
        <p:spPr>
          <a:xfrm>
            <a:off x="8699406" y="887273"/>
            <a:ext cx="941545" cy="933687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6B7433D-055F-5DF0-55BD-7DEB33651190}"/>
              </a:ext>
            </a:extLst>
          </p:cNvPr>
          <p:cNvSpPr txBox="1"/>
          <p:nvPr/>
        </p:nvSpPr>
        <p:spPr>
          <a:xfrm>
            <a:off x="6526877" y="1929044"/>
            <a:ext cx="396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Clustering of CLIP embeddings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5001080-070B-1410-2B5D-FEDF57C241EE}"/>
              </a:ext>
            </a:extLst>
          </p:cNvPr>
          <p:cNvSpPr txBox="1"/>
          <p:nvPr/>
        </p:nvSpPr>
        <p:spPr>
          <a:xfrm>
            <a:off x="0" y="57966"/>
            <a:ext cx="12596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LLMs focus on dimension containing </a:t>
            </a:r>
            <a:r>
              <a:rPr lang="en-US" altLang="zh-CN" sz="2400" b="1" u="sng" dirty="0"/>
              <a:t>long-embedding feature</a:t>
            </a:r>
            <a:r>
              <a:rPr lang="en-US" altLang="zh-CN" sz="2400" b="1" dirty="0"/>
              <a:t> during classification or clustering  </a:t>
            </a:r>
            <a:endParaRPr lang="en-US" sz="2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A058F60-308D-1837-4489-0BDE744B746F}"/>
              </a:ext>
            </a:extLst>
          </p:cNvPr>
          <p:cNvSpPr txBox="1"/>
          <p:nvPr/>
        </p:nvSpPr>
        <p:spPr>
          <a:xfrm>
            <a:off x="0" y="514178"/>
            <a:ext cx="3032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Case 2: Clustering task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837EA8D-BF83-0B14-CC00-C0462A07D99B}"/>
              </a:ext>
            </a:extLst>
          </p:cNvPr>
          <p:cNvSpPr txBox="1"/>
          <p:nvPr/>
        </p:nvSpPr>
        <p:spPr>
          <a:xfrm>
            <a:off x="7291630" y="3457156"/>
            <a:ext cx="352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is “where” dimension ignored?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5A4D4-1ECC-006E-9744-1469FCBF6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886" y="887273"/>
            <a:ext cx="941545" cy="933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F4159D-37A0-6505-CE58-BE2211DC2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724" y="918269"/>
            <a:ext cx="919801" cy="894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C64D9E-6D4A-9419-D007-1CCC737D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20" t="22126" r="10659" b="1786"/>
          <a:stretch>
            <a:fillRect/>
          </a:stretch>
        </p:blipFill>
        <p:spPr>
          <a:xfrm>
            <a:off x="7899432" y="2356665"/>
            <a:ext cx="693814" cy="6880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EF00C-30BD-A6F1-CEA5-BFBC10BA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7574" y="2633376"/>
            <a:ext cx="693814" cy="688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84C52-F2CE-68EB-1E03-873864806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411" y="2654102"/>
            <a:ext cx="677791" cy="6592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ADC9D-9787-06C3-4922-98213CBE262B}"/>
                  </a:ext>
                </a:extLst>
              </p:cNvPr>
              <p:cNvSpPr txBox="1"/>
              <p:nvPr/>
            </p:nvSpPr>
            <p:spPr>
              <a:xfrm>
                <a:off x="4013472" y="4007168"/>
                <a:ext cx="8641918" cy="28314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dimensions are orthogonal: </a:t>
                </a:r>
                <a:r>
                  <a:rPr lang="en-US" sz="2000" b="1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Who, </a:t>
                </a:r>
                <a:r>
                  <a:rPr lang="en-US" sz="2000" b="1" dirty="0">
                    <a:solidFill>
                      <a:schemeClr val="accent5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b="1" dirty="0">
                    <a:solidFill>
                      <a:srgbClr val="F724C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Modality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𝑏𝑜𝑦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𝑝𝑎𝑟𝑘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𝑏𝑜𝑦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𝑝𝑎𝑟𝑘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      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𝑏𝑜𝑦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𝑏𝑜𝑦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</m:oMath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724C2"/>
                              </a:solidFill>
                              <a:latin typeface="Cambria Math" panose="02040503050406030204" pitchFamily="18" charset="0"/>
                            </a:rPr>
                            <m:t>𝑖𝑚𝑎𝑔𝑒</m:t>
                          </m:r>
                        </m:e>
                      </m:ac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</m:oMath>
                  </m:oMathPara>
                </a14:m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	</a:t>
                </a:r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sz="20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𝑏𝑜𝑦</m:t>
                              </m:r>
                            </m:e>
                          </m:acc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𝑑𝑒𝑠𝑒𝑟𝑡</m:t>
                          </m:r>
                        </m:e>
                      </m:acc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then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𝑏𝑜𝑦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𝑝𝑎𝑟𝑘</m:t>
                                  </m:r>
                                </m:e>
                              </m:acc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𝑏𝑜𝑦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𝑑𝑒𝑠𝑒𝑟𝑡</m:t>
                                  </m:r>
                                </m:e>
                              </m:acc>
                            </m:e>
                          </m:d>
                        </m:e>
                      </m:func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&gt;</m:t>
                      </m:r>
                      <m:func>
                        <m:funcPr>
                          <m:ctrlPr>
                            <a:rPr lang="en-US" sz="2000" b="0" i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𝑏𝑜𝑦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𝑑𝑒𝑠𝑒𝑟𝑡</m:t>
                                  </m:r>
                                </m:e>
                              </m:acc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𝑤𝑜𝑚𝑎𝑛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𝑑𝑒𝑠𝑒𝑟𝑡</m:t>
                                  </m:r>
                                </m:e>
                              </m:acc>
                            </m:e>
                          </m:d>
                        </m:e>
                      </m:func>
                    </m:oMath>
                  </m:oMathPara>
                </a14:m>
                <a:br>
                  <a:rPr lang="en-US" sz="2000" b="0" dirty="0">
                    <a:latin typeface="Times New Roman" panose="02020603050405020304" pitchFamily="18" charset="0"/>
                  </a:rPr>
                </a:br>
                <a:endParaRPr lang="en-US" sz="2000" b="0" dirty="0">
                  <a:latin typeface="Times New Roman" panose="02020603050405020304" pitchFamily="18" charset="0"/>
                </a:endParaRPr>
              </a:p>
              <a:p>
                <a:r>
                  <a:rPr lang="en-US" sz="2000" b="0" dirty="0"/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b="0" dirty="0" err="1">
                    <a:latin typeface="Times New Roman" panose="02020603050405020304" pitchFamily="18" charset="0"/>
                  </a:rPr>
                  <a:t>boy_desert</a:t>
                </a:r>
                <a:r>
                  <a:rPr lang="en-US" sz="2000" b="0" dirty="0">
                    <a:latin typeface="Times New Roman" panose="02020603050405020304" pitchFamily="18" charset="0"/>
                  </a:rPr>
                  <a:t> is closer to </a:t>
                </a:r>
                <a:r>
                  <a:rPr lang="en-US" sz="2000" b="0" dirty="0" err="1">
                    <a:latin typeface="Times New Roman" panose="02020603050405020304" pitchFamily="18" charset="0"/>
                  </a:rPr>
                  <a:t>boy_park</a:t>
                </a:r>
                <a:r>
                  <a:rPr lang="en-US" sz="2000" dirty="0">
                    <a:latin typeface="Times New Roman" panose="02020603050405020304" pitchFamily="18" charset="0"/>
                  </a:rPr>
                  <a:t> than </a:t>
                </a:r>
                <a:r>
                  <a:rPr lang="en-US" sz="2000" dirty="0" err="1">
                    <a:latin typeface="Times New Roman" panose="02020603050405020304" pitchFamily="18" charset="0"/>
                  </a:rPr>
                  <a:t>woman_desert</a:t>
                </a:r>
                <a:endParaRPr lang="en-US" sz="2000" b="0" dirty="0">
                  <a:latin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6ADC9D-9787-06C3-4922-98213CBE2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472" y="4007168"/>
                <a:ext cx="8641918" cy="2831416"/>
              </a:xfrm>
              <a:prstGeom prst="rect">
                <a:avLst/>
              </a:prstGeom>
              <a:blipFill>
                <a:blip r:embed="rId6"/>
                <a:stretch>
                  <a:fillRect l="-587" t="-1339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E64731-0222-A534-4B07-A9DDCB06A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364" y="4839549"/>
            <a:ext cx="941545" cy="933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465E03-5718-0E95-4542-5B7EFC284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24" y="4337617"/>
            <a:ext cx="919801" cy="8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012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980E7B-64B0-104C-42DE-14F3DE5C62F4}"/>
              </a:ext>
            </a:extLst>
          </p:cNvPr>
          <p:cNvSpPr txBox="1"/>
          <p:nvPr/>
        </p:nvSpPr>
        <p:spPr>
          <a:xfrm>
            <a:off x="97971" y="146957"/>
            <a:ext cx="2242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slope?</a:t>
            </a:r>
          </a:p>
          <a:p>
            <a:r>
              <a:rPr lang="en-US" dirty="0"/>
              <a:t>Pure dimension effect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4515E-75FB-B421-F5E2-4681ED472FFA}"/>
              </a:ext>
            </a:extLst>
          </p:cNvPr>
          <p:cNvSpPr txBox="1"/>
          <p:nvPr/>
        </p:nvSpPr>
        <p:spPr>
          <a:xfrm>
            <a:off x="1028700" y="1502229"/>
            <a:ext cx="2343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2880069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306A5-1CAA-CFFB-B17A-D1FE9DABB661}"/>
              </a:ext>
            </a:extLst>
          </p:cNvPr>
          <p:cNvSpPr txBox="1"/>
          <p:nvPr/>
        </p:nvSpPr>
        <p:spPr>
          <a:xfrm>
            <a:off x="702129" y="914400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embedding, shared dimensions too much, already shaped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42CB63-EEA4-7276-ADBB-4B5F3FC823CE}"/>
              </a:ext>
            </a:extLst>
          </p:cNvPr>
          <p:cNvCxnSpPr/>
          <p:nvPr/>
        </p:nvCxnSpPr>
        <p:spPr>
          <a:xfrm flipV="1">
            <a:off x="3429000" y="2465614"/>
            <a:ext cx="2253343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46182D-3C76-9862-7B9C-DA0B3BFC3B1B}"/>
              </a:ext>
            </a:extLst>
          </p:cNvPr>
          <p:cNvCxnSpPr>
            <a:cxnSpLocks/>
          </p:cNvCxnSpPr>
          <p:nvPr/>
        </p:nvCxnSpPr>
        <p:spPr>
          <a:xfrm flipV="1">
            <a:off x="3429000" y="2933700"/>
            <a:ext cx="2313214" cy="1360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883878-9A16-914F-8451-8DA070ADF888}"/>
              </a:ext>
            </a:extLst>
          </p:cNvPr>
          <p:cNvCxnSpPr>
            <a:cxnSpLocks/>
          </p:cNvCxnSpPr>
          <p:nvPr/>
        </p:nvCxnSpPr>
        <p:spPr>
          <a:xfrm flipV="1">
            <a:off x="3429000" y="3461657"/>
            <a:ext cx="2100943" cy="832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1011AF-1EF3-D053-E3BF-0CCC40178DDC}"/>
              </a:ext>
            </a:extLst>
          </p:cNvPr>
          <p:cNvSpPr txBox="1"/>
          <p:nvPr/>
        </p:nvSpPr>
        <p:spPr>
          <a:xfrm>
            <a:off x="7119257" y="2824843"/>
            <a:ext cx="91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</a:t>
            </a:r>
          </a:p>
        </p:txBody>
      </p:sp>
    </p:spTree>
    <p:extLst>
      <p:ext uri="{BB962C8B-B14F-4D97-AF65-F5344CB8AC3E}">
        <p14:creationId xmlns:p14="http://schemas.microsoft.com/office/powerpoint/2010/main" val="41637950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1E44-3629-76D2-F028-91EE2700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|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8B027-C042-3F37-E8A0-85B90B511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Clean, instant</a:t>
            </a:r>
          </a:p>
          <a:p>
            <a:endParaRPr lang="en-US" dirty="0"/>
          </a:p>
          <a:p>
            <a:r>
              <a:rPr lang="en-US" dirty="0"/>
              <a:t>Mechanism</a:t>
            </a:r>
          </a:p>
          <a:p>
            <a:endParaRPr lang="en-US" dirty="0"/>
          </a:p>
          <a:p>
            <a:r>
              <a:rPr lang="en-US" dirty="0"/>
              <a:t>Model, knowledge representation, embedding</a:t>
            </a:r>
          </a:p>
          <a:p>
            <a:endParaRPr lang="en-US" dirty="0"/>
          </a:p>
          <a:p>
            <a:r>
              <a:rPr lang="en-US" dirty="0"/>
              <a:t>Creative design and question</a:t>
            </a:r>
          </a:p>
          <a:p>
            <a:endParaRPr lang="en-US" dirty="0"/>
          </a:p>
          <a:p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01080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B2CBD3E-F98B-8940-5824-F0BDB781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83068"/>
            <a:ext cx="3931602" cy="46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464C93D-FD04-5C5E-78E6-33791F5F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685" y="1096894"/>
            <a:ext cx="3694038" cy="46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A408696-651C-19EF-6D20-EDD22593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634" y="1096894"/>
            <a:ext cx="3957933" cy="465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04C5E-6B66-BFEE-7254-29C78EABB811}"/>
              </a:ext>
            </a:extLst>
          </p:cNvPr>
          <p:cNvSpPr txBox="1"/>
          <p:nvPr/>
        </p:nvSpPr>
        <p:spPr>
          <a:xfrm>
            <a:off x="4672790" y="65178"/>
            <a:ext cx="284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GPT Free-association</a:t>
            </a:r>
          </a:p>
        </p:txBody>
      </p:sp>
    </p:spTree>
    <p:extLst>
      <p:ext uri="{BB962C8B-B14F-4D97-AF65-F5344CB8AC3E}">
        <p14:creationId xmlns:p14="http://schemas.microsoft.com/office/powerpoint/2010/main" val="233453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625713-9878-8551-0949-6BDF271B5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300" y="1929576"/>
            <a:ext cx="38354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852D5A7-65EB-8B22-5606-2B51DF9AE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646" y="1904176"/>
            <a:ext cx="3873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1B9D4D1-2EAD-A5D9-8EBA-D4177D11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0" y="1929576"/>
            <a:ext cx="3821794" cy="237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82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2D90C-B615-86A3-6FBD-4AC57F0A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B2E040-1CF0-06F4-EA17-2040B0EF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46" y="3740972"/>
            <a:ext cx="3696564" cy="2892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19D40-2C54-4ABC-D95B-70160141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25" y="2342440"/>
            <a:ext cx="4397807" cy="108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18F1C-95C2-C7B6-6069-111694976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7" y="0"/>
            <a:ext cx="19070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FB5EB-BFBC-9E35-AEDB-86817556D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69" y="57483"/>
            <a:ext cx="3052524" cy="2024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7F9222-5C4D-CF80-56A6-9CD654DECDEB}"/>
              </a:ext>
            </a:extLst>
          </p:cNvPr>
          <p:cNvSpPr txBox="1"/>
          <p:nvPr/>
        </p:nvSpPr>
        <p:spPr>
          <a:xfrm>
            <a:off x="394741" y="51801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9C7B7-372B-3EDF-FF31-84F2A9AB4AF9}"/>
              </a:ext>
            </a:extLst>
          </p:cNvPr>
          <p:cNvSpPr txBox="1"/>
          <p:nvPr/>
        </p:nvSpPr>
        <p:spPr>
          <a:xfrm>
            <a:off x="99234" y="3758011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+ texture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4AA72C5-FD5B-C57A-A7E1-C8E23D8BAC34}"/>
              </a:ext>
            </a:extLst>
          </p:cNvPr>
          <p:cNvSpPr/>
          <p:nvPr/>
        </p:nvSpPr>
        <p:spPr>
          <a:xfrm>
            <a:off x="1861073" y="1387736"/>
            <a:ext cx="623943" cy="51098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C1493A44-4883-5619-BD67-99EBAFB6DE5B}"/>
              </a:ext>
            </a:extLst>
          </p:cNvPr>
          <p:cNvSpPr/>
          <p:nvPr/>
        </p:nvSpPr>
        <p:spPr>
          <a:xfrm>
            <a:off x="1791319" y="128045"/>
            <a:ext cx="623943" cy="1149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6899D-C06F-5BD4-823C-CEB4C77797DA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382506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EC656-C67B-7494-DB71-DBFB1050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729BCE-E9B1-2E96-3B21-7DF22B77B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01" y="3482787"/>
            <a:ext cx="3559086" cy="2784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C381AE-7613-3248-61F7-492DF2BE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01" y="2345064"/>
            <a:ext cx="4169485" cy="1030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E07814-09AB-83FF-5E73-3B23BA6E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10" y="1584062"/>
            <a:ext cx="3564375" cy="396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FBDAAF-4EC6-81F2-0216-94A9C5BB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801" y="215152"/>
            <a:ext cx="3075267" cy="2052245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3C4ACFD0-9B68-871A-7897-9BD72A1EEEE8}"/>
              </a:ext>
            </a:extLst>
          </p:cNvPr>
          <p:cNvSpPr/>
          <p:nvPr/>
        </p:nvSpPr>
        <p:spPr>
          <a:xfrm>
            <a:off x="1936070" y="1905446"/>
            <a:ext cx="623943" cy="33241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4D81E4-CEAF-45C4-F7AF-A13413DD1D39}"/>
              </a:ext>
            </a:extLst>
          </p:cNvPr>
          <p:cNvSpPr txBox="1"/>
          <p:nvPr/>
        </p:nvSpPr>
        <p:spPr>
          <a:xfrm>
            <a:off x="278328" y="3382836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+ 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DA8EE-E452-C0A4-C639-026A63B8A9CC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Experiment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707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ADEFB-2FBF-3388-C6B3-8E11D644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9309B-3B9E-6537-67DA-229A024C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93" y="2348493"/>
            <a:ext cx="3559086" cy="2784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D61DA-2665-FB1C-CCBE-77880D4C9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6" y="2348493"/>
            <a:ext cx="3696564" cy="28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FFF5F1-6D81-60F9-03D7-66FFC61F9BAD}"/>
              </a:ext>
            </a:extLst>
          </p:cNvPr>
          <p:cNvSpPr txBox="1"/>
          <p:nvPr/>
        </p:nvSpPr>
        <p:spPr>
          <a:xfrm>
            <a:off x="2936838" y="1764256"/>
            <a:ext cx="19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weird shapes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40D206-D8F6-5455-05CF-8417EB7CFB7D}"/>
              </a:ext>
            </a:extLst>
          </p:cNvPr>
          <p:cNvSpPr txBox="1"/>
          <p:nvPr/>
        </p:nvSpPr>
        <p:spPr>
          <a:xfrm>
            <a:off x="7596692" y="1764256"/>
            <a:ext cx="215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weird 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BC04-FD20-54D9-9B64-A0C538E4BBD9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Experiment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0906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11BDC8-72F9-78DA-A431-1D39B8E1E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dimensions annotation</a:t>
            </a:r>
          </a:p>
        </p:txBody>
      </p:sp>
    </p:spTree>
    <p:extLst>
      <p:ext uri="{BB962C8B-B14F-4D97-AF65-F5344CB8AC3E}">
        <p14:creationId xmlns:p14="http://schemas.microsoft.com/office/powerpoint/2010/main" val="219030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B36C35-A286-CF4D-1D53-B1130FC13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871" y="1263650"/>
            <a:ext cx="5067300" cy="433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4971F0-1335-C868-D2C2-03DDD6AA62C3}"/>
              </a:ext>
            </a:extLst>
          </p:cNvPr>
          <p:cNvSpPr txBox="1"/>
          <p:nvPr/>
        </p:nvSpPr>
        <p:spPr>
          <a:xfrm>
            <a:off x="1753498" y="2796989"/>
            <a:ext cx="250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“This is a picture of ”</a:t>
            </a:r>
            <a:r>
              <a:rPr lang="en-US" baseline="30000" dirty="0"/>
              <a:t>[1]</a:t>
            </a:r>
            <a:r>
              <a:rPr lang="en-US" dirty="0"/>
              <a:t> 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56089-1BF1-401D-1C33-CE9483AC1CEF}"/>
              </a:ext>
            </a:extLst>
          </p:cNvPr>
          <p:cNvSpPr txBox="1"/>
          <p:nvPr/>
        </p:nvSpPr>
        <p:spPr>
          <a:xfrm>
            <a:off x="6532182" y="6325496"/>
            <a:ext cx="540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openai</a:t>
            </a:r>
            <a:r>
              <a:rPr lang="en-US" dirty="0"/>
              <a:t>/</a:t>
            </a:r>
            <a:r>
              <a:rPr lang="en-US" dirty="0" err="1"/>
              <a:t>CLIP?tab</a:t>
            </a:r>
            <a:r>
              <a:rPr lang="en-US" dirty="0"/>
              <a:t>=readme-</a:t>
            </a:r>
            <a:r>
              <a:rPr lang="en-US" dirty="0" err="1"/>
              <a:t>ov</a:t>
            </a:r>
            <a:r>
              <a:rPr lang="en-US" dirty="0"/>
              <a:t>-file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FE8F17-1813-6EF4-A98F-6F8509E25E88}"/>
              </a:ext>
            </a:extLst>
          </p:cNvPr>
          <p:cNvSpPr txBox="1"/>
          <p:nvPr/>
        </p:nvSpPr>
        <p:spPr>
          <a:xfrm>
            <a:off x="2566688" y="626208"/>
            <a:ext cx="8323637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CLIP(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openclip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'ViT-H-14-378-quickgelu'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'dfn5b'</a:t>
            </a:r>
            <a:r>
              <a:rPr lang="en-US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C719B-8407-9B38-0B3C-1BC07E87F78A}"/>
              </a:ext>
            </a:extLst>
          </p:cNvPr>
          <p:cNvSpPr txBox="1"/>
          <p:nvPr/>
        </p:nvSpPr>
        <p:spPr>
          <a:xfrm>
            <a:off x="2134834" y="5669654"/>
            <a:ext cx="722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cosine similarity between video embedding and prompt embedding</a:t>
            </a:r>
          </a:p>
        </p:txBody>
      </p:sp>
    </p:spTree>
    <p:extLst>
      <p:ext uri="{BB962C8B-B14F-4D97-AF65-F5344CB8AC3E}">
        <p14:creationId xmlns:p14="http://schemas.microsoft.com/office/powerpoint/2010/main" val="218466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E94054-A278-47F5-3926-574CAD6B2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84" y="96819"/>
            <a:ext cx="5833416" cy="6244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BE8554-83F5-099E-8AF7-FD49ABCF3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19" y="96819"/>
            <a:ext cx="5243973" cy="6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7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F1A4CC5-E596-F906-98F4-0A85EEC54394}"/>
              </a:ext>
            </a:extLst>
          </p:cNvPr>
          <p:cNvSpPr txBox="1"/>
          <p:nvPr/>
        </p:nvSpPr>
        <p:spPr>
          <a:xfrm>
            <a:off x="2906665" y="1135951"/>
            <a:ext cx="6378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Describe the following scenes in concise language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A092C8-32C7-A0CD-0C45-8134DB44B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26" y="2425774"/>
            <a:ext cx="2194560" cy="1769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8C2FAE-C264-3A38-C949-AFA8D2AD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0" y="2425774"/>
            <a:ext cx="2194560" cy="1769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D0E16-8261-9B52-73E6-5D54ABAE2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113" y="2411848"/>
            <a:ext cx="1955879" cy="179715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6AE9435-8821-6FBF-7F77-C4A77A3FB7C2}"/>
              </a:ext>
            </a:extLst>
          </p:cNvPr>
          <p:cNvGrpSpPr/>
          <p:nvPr/>
        </p:nvGrpSpPr>
        <p:grpSpPr>
          <a:xfrm>
            <a:off x="1734835" y="4445609"/>
            <a:ext cx="8748774" cy="1427193"/>
            <a:chOff x="1734835" y="4445609"/>
            <a:chExt cx="8748774" cy="14271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DED520-D6B1-BF6A-FF8C-C029ED1E1D4B}"/>
                </a:ext>
              </a:extLst>
            </p:cNvPr>
            <p:cNvSpPr txBox="1"/>
            <p:nvPr/>
          </p:nvSpPr>
          <p:spPr>
            <a:xfrm>
              <a:off x="1734835" y="4445609"/>
              <a:ext cx="799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/>
                <a:t>Sibling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92EE7A-F13A-CDBD-359D-5BA6709668E7}"/>
                </a:ext>
              </a:extLst>
            </p:cNvPr>
            <p:cNvSpPr txBox="1"/>
            <p:nvPr/>
          </p:nvSpPr>
          <p:spPr>
            <a:xfrm>
              <a:off x="5696229" y="4445609"/>
              <a:ext cx="9842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/>
                <a:t>Cooking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DCF907-90EF-68A0-EAA4-E7D4EB77AA0A}"/>
                </a:ext>
              </a:extLst>
            </p:cNvPr>
            <p:cNvSpPr txBox="1"/>
            <p:nvPr/>
          </p:nvSpPr>
          <p:spPr>
            <a:xfrm>
              <a:off x="9392495" y="4445609"/>
              <a:ext cx="10911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/>
                <a:t>Backyard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61E636-BA71-74CE-1635-59C052FF195D}"/>
                </a:ext>
              </a:extLst>
            </p:cNvPr>
            <p:cNvSpPr txBox="1"/>
            <p:nvPr/>
          </p:nvSpPr>
          <p:spPr>
            <a:xfrm>
              <a:off x="2319259" y="5226471"/>
              <a:ext cx="77382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Prompt for GPT : </a:t>
              </a:r>
              <a:r>
                <a:rPr lang="en-US" i="1" dirty="0"/>
                <a:t>What is this scene about? answer using the most relevant word</a:t>
              </a:r>
            </a:p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375143-3021-B5C3-A46C-CFDDB7477CCF}"/>
              </a:ext>
            </a:extLst>
          </p:cNvPr>
          <p:cNvGrpSpPr/>
          <p:nvPr/>
        </p:nvGrpSpPr>
        <p:grpSpPr>
          <a:xfrm>
            <a:off x="1831658" y="4814941"/>
            <a:ext cx="8521750" cy="369332"/>
            <a:chOff x="1831658" y="4814941"/>
            <a:chExt cx="852175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1B753A-202B-C8FA-7A8C-E23EEE8337B6}"/>
                </a:ext>
              </a:extLst>
            </p:cNvPr>
            <p:cNvSpPr txBox="1"/>
            <p:nvPr/>
          </p:nvSpPr>
          <p:spPr>
            <a:xfrm>
              <a:off x="1831658" y="4814941"/>
              <a:ext cx="6938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Who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3C1B9D-22F1-57BD-DA06-61C804337124}"/>
                </a:ext>
              </a:extLst>
            </p:cNvPr>
            <p:cNvSpPr txBox="1"/>
            <p:nvPr/>
          </p:nvSpPr>
          <p:spPr>
            <a:xfrm>
              <a:off x="5793051" y="4814941"/>
              <a:ext cx="693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What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57AEC6-1DCA-FB67-945A-0C6F6BCA4648}"/>
                </a:ext>
              </a:extLst>
            </p:cNvPr>
            <p:cNvSpPr txBox="1"/>
            <p:nvPr/>
          </p:nvSpPr>
          <p:spPr>
            <a:xfrm>
              <a:off x="9553865" y="4814941"/>
              <a:ext cx="799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67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DB07F-A9A1-8645-5E9F-DCE032C9CE96}"/>
              </a:ext>
            </a:extLst>
          </p:cNvPr>
          <p:cNvSpPr txBox="1"/>
          <p:nvPr/>
        </p:nvSpPr>
        <p:spPr>
          <a:xfrm>
            <a:off x="1484554" y="559398"/>
            <a:ext cx="94990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 view: (Idea of RSA)</a:t>
            </a:r>
          </a:p>
          <a:p>
            <a:endParaRPr lang="en-US" dirty="0"/>
          </a:p>
          <a:p>
            <a:r>
              <a:rPr lang="en-US" dirty="0"/>
              <a:t>Within each dimension, similar features lead to similar responses (embedding or neural or behavior)</a:t>
            </a:r>
          </a:p>
          <a:p>
            <a:r>
              <a:rPr lang="en-US" dirty="0"/>
              <a:t>If one dimension is important, the final pattern is similar to that dimension </a:t>
            </a:r>
          </a:p>
          <a:p>
            <a:r>
              <a:rPr lang="en-US" dirty="0"/>
              <a:t>Therefore, </a:t>
            </a:r>
            <a:r>
              <a:rPr lang="en-US" b="1" dirty="0"/>
              <a:t>feature similarity predicts response similarity [Theorem 1]</a:t>
            </a:r>
          </a:p>
          <a:p>
            <a:r>
              <a:rPr lang="en-US" dirty="0"/>
              <a:t>Response encodes one dimension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A654-0F2A-4B2E-F72A-89CE7F21C0E8}"/>
              </a:ext>
            </a:extLst>
          </p:cNvPr>
          <p:cNvSpPr txBox="1"/>
          <p:nvPr/>
        </p:nvSpPr>
        <p:spPr>
          <a:xfrm>
            <a:off x="1484554" y="2538378"/>
            <a:ext cx="104286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account: flexible </a:t>
            </a:r>
            <a:r>
              <a:rPr lang="en-US" i="1" dirty="0"/>
              <a:t>competing</a:t>
            </a:r>
            <a:r>
              <a:rPr lang="en-US" dirty="0"/>
              <a:t> importance; </a:t>
            </a:r>
            <a:r>
              <a:rPr lang="en-US" i="1" dirty="0"/>
              <a:t>boundary</a:t>
            </a:r>
            <a:r>
              <a:rPr lang="en-US" dirty="0"/>
              <a:t> factor</a:t>
            </a:r>
          </a:p>
          <a:p>
            <a:endParaRPr lang="en-US" dirty="0"/>
          </a:p>
          <a:p>
            <a:r>
              <a:rPr lang="en-US" dirty="0"/>
              <a:t>Dimension importance is flexible.</a:t>
            </a:r>
          </a:p>
          <a:p>
            <a:r>
              <a:rPr lang="en-US" b="1" dirty="0"/>
              <a:t>“feature similarity predicts response similarity” </a:t>
            </a:r>
          </a:p>
          <a:p>
            <a:r>
              <a:rPr lang="en-US" b="1" u="sng" dirty="0"/>
              <a:t>stands only when the features are weird in their dimension more than other dimensions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Response encodes one dimension only when its feature is weird, relative to other features in their dimensions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723F47-85D6-4B03-28EA-16E018A8C748}"/>
              </a:ext>
            </a:extLst>
          </p:cNvPr>
          <p:cNvSpPr txBox="1"/>
          <p:nvPr/>
        </p:nvSpPr>
        <p:spPr>
          <a:xfrm>
            <a:off x="1613647" y="5540188"/>
            <a:ext cx="72816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Similarity RSA has considered weirdness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Weird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 large difference in matrix (scaling)  high correlation/coefficient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401476-FAD0-6F9C-5E97-FFDBA7FFFC87}"/>
              </a:ext>
            </a:extLst>
          </p:cNvPr>
          <p:cNvSpPr txBox="1"/>
          <p:nvPr/>
        </p:nvSpPr>
        <p:spPr>
          <a:xfrm>
            <a:off x="9251576" y="577685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or bad</a:t>
            </a:r>
          </a:p>
        </p:txBody>
      </p:sp>
    </p:spTree>
    <p:extLst>
      <p:ext uri="{BB962C8B-B14F-4D97-AF65-F5344CB8AC3E}">
        <p14:creationId xmlns:p14="http://schemas.microsoft.com/office/powerpoint/2010/main" val="1001950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B4CEB-32B3-52D3-9699-E06CF7825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F4381C-22E6-5F9B-2827-BFAA95A9C34F}"/>
              </a:ext>
            </a:extLst>
          </p:cNvPr>
          <p:cNvSpPr txBox="1"/>
          <p:nvPr/>
        </p:nvSpPr>
        <p:spPr>
          <a:xfrm>
            <a:off x="7836445" y="190066"/>
            <a:ext cx="4188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Representation to Category (set boundary)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Emphasize, ignore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6E8EF-2CDB-A50A-896E-E333E89BA688}"/>
              </a:ext>
            </a:extLst>
          </p:cNvPr>
          <p:cNvSpPr txBox="1"/>
          <p:nvPr/>
        </p:nvSpPr>
        <p:spPr>
          <a:xfrm>
            <a:off x="1538343" y="1559859"/>
            <a:ext cx="61563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care about category recognition</a:t>
            </a:r>
          </a:p>
          <a:p>
            <a:endParaRPr lang="en-US" dirty="0"/>
          </a:p>
          <a:p>
            <a:r>
              <a:rPr lang="en-US" dirty="0"/>
              <a:t>But there are so many categories along different dimensions</a:t>
            </a:r>
          </a:p>
          <a:p>
            <a:endParaRPr lang="en-US" dirty="0"/>
          </a:p>
          <a:p>
            <a:r>
              <a:rPr lang="en-US" dirty="0"/>
              <a:t>Which dimension do we focus, in attention and representation?</a:t>
            </a:r>
          </a:p>
          <a:p>
            <a:endParaRPr lang="en-US" dirty="0"/>
          </a:p>
          <a:p>
            <a:r>
              <a:rPr lang="en-US" dirty="0"/>
              <a:t>Principle: weirdness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F41D8E-F287-A9F6-5E1C-7D34034ACBFA}"/>
              </a:ext>
            </a:extLst>
          </p:cNvPr>
          <p:cNvSpPr txBox="1"/>
          <p:nvPr/>
        </p:nvSpPr>
        <p:spPr>
          <a:xfrm>
            <a:off x="3281083" y="3933791"/>
            <a:ext cx="60647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attention </a:t>
            </a:r>
            <a:r>
              <a:rPr lang="en-US" dirty="0">
                <a:sym typeface="Wingdings" pitchFamily="2" charset="2"/>
              </a:rPr>
              <a:t> dimension attention  feature weirdness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Child  who  child is weird in who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7FA4DC-CD6E-F87E-AC09-9ED567BB3002}"/>
              </a:ext>
            </a:extLst>
          </p:cNvPr>
          <p:cNvSpPr txBox="1"/>
          <p:nvPr/>
        </p:nvSpPr>
        <p:spPr>
          <a:xfrm>
            <a:off x="1151068" y="398033"/>
            <a:ext cx="6479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sometimes who, sometimes where</a:t>
            </a:r>
          </a:p>
          <a:p>
            <a:r>
              <a:rPr lang="en-US" dirty="0"/>
              <a:t>A universal principle behind category identification/representation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355554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29CB7-6C99-5C70-D2A1-B6C4EA22AACA}"/>
              </a:ext>
            </a:extLst>
          </p:cNvPr>
          <p:cNvSpPr txBox="1"/>
          <p:nvPr/>
        </p:nvSpPr>
        <p:spPr>
          <a:xfrm>
            <a:off x="1680581" y="208057"/>
            <a:ext cx="766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RSA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74B47-364C-03B6-4991-5D46EFE9FEBA}"/>
              </a:ext>
            </a:extLst>
          </p:cNvPr>
          <p:cNvSpPr txBox="1"/>
          <p:nvPr/>
        </p:nvSpPr>
        <p:spPr>
          <a:xfrm>
            <a:off x="1880880" y="248498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2494A4-3B8B-D24B-4CBE-660C9BDC2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68981"/>
              </p:ext>
            </p:extLst>
          </p:nvPr>
        </p:nvGraphicFramePr>
        <p:xfrm>
          <a:off x="832011" y="3415232"/>
          <a:ext cx="20977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23">
                  <a:extLst>
                    <a:ext uri="{9D8B030D-6E8A-4147-A177-3AD203B41FA5}">
                      <a16:colId xmlns:a16="http://schemas.microsoft.com/office/drawing/2014/main" val="3387372780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76878515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376182807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04763777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810587924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955189481"/>
                    </a:ext>
                  </a:extLst>
                </a:gridCol>
              </a:tblGrid>
              <a:tr h="350346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1081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581727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4625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576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56363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5751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4668221-0AC7-EAF8-629D-BDA8DD32965C}"/>
              </a:ext>
            </a:extLst>
          </p:cNvPr>
          <p:cNvSpPr txBox="1"/>
          <p:nvPr/>
        </p:nvSpPr>
        <p:spPr>
          <a:xfrm>
            <a:off x="531197" y="5794458"/>
            <a:ext cx="3065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 equally considered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245A75-DB1C-8CC0-8022-CB2C8E734B8D}"/>
              </a:ext>
            </a:extLst>
          </p:cNvPr>
          <p:cNvSpPr txBox="1"/>
          <p:nvPr/>
        </p:nvSpPr>
        <p:spPr>
          <a:xfrm>
            <a:off x="8866559" y="2400459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D1C69-3D97-9CC2-4478-8F37134FCD8F}"/>
              </a:ext>
            </a:extLst>
          </p:cNvPr>
          <p:cNvSpPr txBox="1"/>
          <p:nvPr/>
        </p:nvSpPr>
        <p:spPr>
          <a:xfrm>
            <a:off x="7701538" y="5821171"/>
            <a:ext cx="337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attended features get upweighted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F5D37-EE38-102E-BBAC-1ED49953BDEE}"/>
              </a:ext>
            </a:extLst>
          </p:cNvPr>
          <p:cNvSpPr txBox="1"/>
          <p:nvPr/>
        </p:nvSpPr>
        <p:spPr>
          <a:xfrm>
            <a:off x="854940" y="3022557"/>
            <a:ext cx="247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feature similarity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AABCE-4D00-4051-5D81-E8D9B800FD4C}"/>
              </a:ext>
            </a:extLst>
          </p:cNvPr>
          <p:cNvSpPr txBox="1"/>
          <p:nvPr/>
        </p:nvSpPr>
        <p:spPr>
          <a:xfrm>
            <a:off x="3876711" y="3680885"/>
            <a:ext cx="216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Animal dimension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1,2: Anteater (weird)</a:t>
            </a:r>
          </a:p>
          <a:p>
            <a:pPr algn="ctr"/>
            <a:r>
              <a:rPr lang="en-US" dirty="0"/>
              <a:t>3,4,5: Dog (common)</a:t>
            </a:r>
          </a:p>
          <a:p>
            <a:pPr algn="ctr"/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6815615F-4803-B308-B021-0B8FCA9B7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799738"/>
              </p:ext>
            </p:extLst>
          </p:nvPr>
        </p:nvGraphicFramePr>
        <p:xfrm>
          <a:off x="6586857" y="3230566"/>
          <a:ext cx="20977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23">
                  <a:extLst>
                    <a:ext uri="{9D8B030D-6E8A-4147-A177-3AD203B41FA5}">
                      <a16:colId xmlns:a16="http://schemas.microsoft.com/office/drawing/2014/main" val="3387372780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76878515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376182807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04763777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810587924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955189481"/>
                    </a:ext>
                  </a:extLst>
                </a:gridCol>
              </a:tblGrid>
              <a:tr h="350346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1081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581727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4625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576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56363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57519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2B2323D-4011-5DB2-E26A-63B3EBEC7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71022"/>
              </p:ext>
            </p:extLst>
          </p:nvPr>
        </p:nvGraphicFramePr>
        <p:xfrm>
          <a:off x="9479676" y="3230566"/>
          <a:ext cx="209773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623">
                  <a:extLst>
                    <a:ext uri="{9D8B030D-6E8A-4147-A177-3AD203B41FA5}">
                      <a16:colId xmlns:a16="http://schemas.microsoft.com/office/drawing/2014/main" val="3387372780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76878515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376182807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047637773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3810587924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val="1955189481"/>
                    </a:ext>
                  </a:extLst>
                </a:gridCol>
              </a:tblGrid>
              <a:tr h="350346"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561081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581727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4625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55769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656363"/>
                  </a:ext>
                </a:extLst>
              </a:tr>
              <a:tr h="35034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757519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B2418E7-945E-163E-B699-9B593C2C8C12}"/>
              </a:ext>
            </a:extLst>
          </p:cNvPr>
          <p:cNvSpPr txBox="1"/>
          <p:nvPr/>
        </p:nvSpPr>
        <p:spPr>
          <a:xfrm>
            <a:off x="9722163" y="2893507"/>
            <a:ext cx="245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Weirdness or salience 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015FF-8326-DEBE-4857-10E3F1446464}"/>
              </a:ext>
            </a:extLst>
          </p:cNvPr>
          <p:cNvSpPr txBox="1"/>
          <p:nvPr/>
        </p:nvSpPr>
        <p:spPr>
          <a:xfrm>
            <a:off x="6485214" y="2861234"/>
            <a:ext cx="247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feature similarity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DD4B61-912C-637D-9E05-1ADF8210C675}"/>
              </a:ext>
            </a:extLst>
          </p:cNvPr>
          <p:cNvSpPr txBox="1"/>
          <p:nvPr/>
        </p:nvSpPr>
        <p:spPr>
          <a:xfrm>
            <a:off x="7227882" y="6213846"/>
            <a:ext cx="40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No-weight network </a:t>
            </a:r>
            <a:r>
              <a:rPr lang="en-US" dirty="0">
                <a:sym typeface="Wingdings" pitchFamily="2" charset="2"/>
              </a:rPr>
              <a:t> weighted network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DD7789-5BA4-12F0-D3F2-C2DD3A486C64}"/>
              </a:ext>
            </a:extLst>
          </p:cNvPr>
          <p:cNvSpPr txBox="1"/>
          <p:nvPr/>
        </p:nvSpPr>
        <p:spPr>
          <a:xfrm>
            <a:off x="4131384" y="98305"/>
            <a:ext cx="670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Dimensions compete with each other</a:t>
            </a:r>
          </a:p>
          <a:p>
            <a:r>
              <a:rPr lang="en-US" b="1" i="1" dirty="0"/>
              <a:t>The one with weird feature wins, gets attention (being represented)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CD025-D537-D4B7-567B-15B75349023A}"/>
              </a:ext>
            </a:extLst>
          </p:cNvPr>
          <p:cNvSpPr txBox="1"/>
          <p:nvPr/>
        </p:nvSpPr>
        <p:spPr>
          <a:xfrm>
            <a:off x="218690" y="658885"/>
            <a:ext cx="4070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Share feature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 similar pattern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But didn’t consider feature heterogeneity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Features are different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8D96F-8492-FBE6-5D14-09BE321FD8C5}"/>
              </a:ext>
            </a:extLst>
          </p:cNvPr>
          <p:cNvSpPr txBox="1"/>
          <p:nvPr/>
        </p:nvSpPr>
        <p:spPr>
          <a:xfrm>
            <a:off x="10112188" y="2581840"/>
            <a:ext cx="1049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8DEAD43-3C8E-E183-9937-B58321C15F94}"/>
              </a:ext>
            </a:extLst>
          </p:cNvPr>
          <p:cNvGrpSpPr/>
          <p:nvPr/>
        </p:nvGrpSpPr>
        <p:grpSpPr>
          <a:xfrm>
            <a:off x="4131384" y="915487"/>
            <a:ext cx="8068042" cy="1034773"/>
            <a:chOff x="4131384" y="756308"/>
            <a:chExt cx="8068042" cy="103477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D817DEB-FBA5-B6D0-D96C-1132A00CD612}"/>
                </a:ext>
              </a:extLst>
            </p:cNvPr>
            <p:cNvSpPr txBox="1"/>
            <p:nvPr/>
          </p:nvSpPr>
          <p:spPr>
            <a:xfrm>
              <a:off x="4131384" y="756308"/>
              <a:ext cx="8068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Animal dimension matters, but only when feature = Anteater (related to other dims)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95D5B7-5B86-DA6C-B31E-4FDE5D5F01B9}"/>
                </a:ext>
              </a:extLst>
            </p:cNvPr>
            <p:cNvSpPr txBox="1"/>
            <p:nvPr/>
          </p:nvSpPr>
          <p:spPr>
            <a:xfrm>
              <a:off x="4131384" y="1144750"/>
              <a:ext cx="5980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Anteater </a:t>
              </a:r>
              <a:r>
                <a:rPr lang="en-US" dirty="0">
                  <a:sym typeface="Wingdings" pitchFamily="2" charset="2"/>
                </a:rPr>
                <a:t> activate  high signal-noise ratio  up-weighted</a:t>
              </a:r>
            </a:p>
            <a:p>
              <a:r>
                <a:rPr lang="en-US" dirty="0">
                  <a:sym typeface="Wingdings" pitchFamily="2" charset="2"/>
                </a:rPr>
                <a:t>Dog  noise  low signal-noise ratio  down-weighted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2466792-EB99-E2E4-1760-CDC5ED7FC84C}"/>
              </a:ext>
            </a:extLst>
          </p:cNvPr>
          <p:cNvSpPr txBox="1"/>
          <p:nvPr/>
        </p:nvSpPr>
        <p:spPr>
          <a:xfrm>
            <a:off x="3596652" y="6488632"/>
            <a:ext cx="332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Dominant + Occasional attention</a:t>
            </a:r>
          </a:p>
        </p:txBody>
      </p:sp>
    </p:spTree>
    <p:extLst>
      <p:ext uri="{BB962C8B-B14F-4D97-AF65-F5344CB8AC3E}">
        <p14:creationId xmlns:p14="http://schemas.microsoft.com/office/powerpoint/2010/main" val="300647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706B79-99C7-194C-D515-08C1059DB7FE}"/>
              </a:ext>
            </a:extLst>
          </p:cNvPr>
          <p:cNvSpPr txBox="1"/>
          <p:nvPr/>
        </p:nvSpPr>
        <p:spPr>
          <a:xfrm>
            <a:off x="7319037" y="762210"/>
            <a:ext cx="3804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Categorical to </a:t>
            </a:r>
            <a:r>
              <a:rPr lang="en-US" b="1" i="1" dirty="0"/>
              <a:t>comparable</a:t>
            </a:r>
            <a:r>
              <a:rPr lang="en-US" b="1" dirty="0"/>
              <a:t> continuous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Similarity to other features</a:t>
            </a:r>
          </a:p>
          <a:p>
            <a:pPr algn="ctr"/>
            <a:r>
              <a:rPr lang="en-US" b="1" dirty="0"/>
              <a:t>Norm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B7B8D-837D-BB0F-724A-82AEDBA46B25}"/>
              </a:ext>
            </a:extLst>
          </p:cNvPr>
          <p:cNvSpPr txBox="1"/>
          <p:nvPr/>
        </p:nvSpPr>
        <p:spPr>
          <a:xfrm>
            <a:off x="935916" y="605691"/>
            <a:ext cx="406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 clustering easy to understand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FEA4621-4475-8A0A-9C55-8EBC478FB44B}"/>
              </a:ext>
            </a:extLst>
          </p:cNvPr>
          <p:cNvSpPr/>
          <p:nvPr/>
        </p:nvSpPr>
        <p:spPr>
          <a:xfrm>
            <a:off x="2866565" y="1143216"/>
            <a:ext cx="1073447" cy="98948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02D08C9-19A8-D38F-6111-0823493045C7}"/>
              </a:ext>
            </a:extLst>
          </p:cNvPr>
          <p:cNvSpPr/>
          <p:nvPr/>
        </p:nvSpPr>
        <p:spPr>
          <a:xfrm>
            <a:off x="3345818" y="1143216"/>
            <a:ext cx="114941" cy="564708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BA750B-8339-E913-E4FC-87FCC3ECF79D}"/>
              </a:ext>
            </a:extLst>
          </p:cNvPr>
          <p:cNvGrpSpPr/>
          <p:nvPr/>
        </p:nvGrpSpPr>
        <p:grpSpPr>
          <a:xfrm rot="21448125">
            <a:off x="4345173" y="1343111"/>
            <a:ext cx="989489" cy="1073447"/>
            <a:chOff x="9293690" y="1318333"/>
            <a:chExt cx="989489" cy="1073447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A475E141-8A26-31CA-F74C-7B73CDF87DE6}"/>
                </a:ext>
              </a:extLst>
            </p:cNvPr>
            <p:cNvSpPr/>
            <p:nvPr/>
          </p:nvSpPr>
          <p:spPr>
            <a:xfrm rot="7251647">
              <a:off x="9251711" y="1360312"/>
              <a:ext cx="1073447" cy="989489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F30BF7B8-AF52-635C-6F64-812E43BBE5A2}"/>
                </a:ext>
              </a:extLst>
            </p:cNvPr>
            <p:cNvSpPr/>
            <p:nvPr/>
          </p:nvSpPr>
          <p:spPr>
            <a:xfrm rot="7251647">
              <a:off x="9913283" y="1681649"/>
              <a:ext cx="114941" cy="564708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riangle 16">
            <a:extLst>
              <a:ext uri="{FF2B5EF4-FFF2-40B4-BE49-F238E27FC236}">
                <a16:creationId xmlns:a16="http://schemas.microsoft.com/office/drawing/2014/main" id="{EE2CBD94-CCAD-8D50-5049-E128A02667B5}"/>
              </a:ext>
            </a:extLst>
          </p:cNvPr>
          <p:cNvSpPr/>
          <p:nvPr/>
        </p:nvSpPr>
        <p:spPr>
          <a:xfrm rot="14430742">
            <a:off x="1435096" y="1374809"/>
            <a:ext cx="1073447" cy="98948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0F1B5489-EF30-BE17-7621-C8884A93CE1B}"/>
              </a:ext>
            </a:extLst>
          </p:cNvPr>
          <p:cNvSpPr/>
          <p:nvPr/>
        </p:nvSpPr>
        <p:spPr>
          <a:xfrm rot="14430742">
            <a:off x="1729471" y="1691745"/>
            <a:ext cx="114941" cy="56470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57C62EC3-189D-88BC-A47F-8148FFDA4009}"/>
              </a:ext>
            </a:extLst>
          </p:cNvPr>
          <p:cNvSpPr/>
          <p:nvPr/>
        </p:nvSpPr>
        <p:spPr>
          <a:xfrm>
            <a:off x="279700" y="1137219"/>
            <a:ext cx="1073447" cy="989489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30C1DA3-BE5F-1C2A-81CB-CFDC622DAFCC}"/>
              </a:ext>
            </a:extLst>
          </p:cNvPr>
          <p:cNvSpPr/>
          <p:nvPr/>
        </p:nvSpPr>
        <p:spPr>
          <a:xfrm>
            <a:off x="680333" y="1598980"/>
            <a:ext cx="277217" cy="231818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E75AA3-EECC-1E60-C4F2-540DE9D86FB0}"/>
              </a:ext>
            </a:extLst>
          </p:cNvPr>
          <p:cNvSpPr/>
          <p:nvPr/>
        </p:nvSpPr>
        <p:spPr>
          <a:xfrm>
            <a:off x="688490" y="2789493"/>
            <a:ext cx="4475181" cy="2883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046587-0C0C-5956-0D27-D847DA301F21}"/>
              </a:ext>
            </a:extLst>
          </p:cNvPr>
          <p:cNvSpPr/>
          <p:nvPr/>
        </p:nvSpPr>
        <p:spPr>
          <a:xfrm>
            <a:off x="2866565" y="2886312"/>
            <a:ext cx="382245" cy="125864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244C65-97A0-753B-1BB6-43AC87E20FCF}"/>
              </a:ext>
            </a:extLst>
          </p:cNvPr>
          <p:cNvSpPr/>
          <p:nvPr/>
        </p:nvSpPr>
        <p:spPr>
          <a:xfrm rot="18686108">
            <a:off x="3655974" y="4339248"/>
            <a:ext cx="382245" cy="125864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5D3DC30-8CC5-9F0F-62F9-42E21ADBCAAF}"/>
              </a:ext>
            </a:extLst>
          </p:cNvPr>
          <p:cNvSpPr/>
          <p:nvPr/>
        </p:nvSpPr>
        <p:spPr>
          <a:xfrm rot="3080550">
            <a:off x="1932573" y="4249278"/>
            <a:ext cx="382245" cy="12586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850EFC7-F2F6-AA6E-89B3-6BA14A20457B}"/>
              </a:ext>
            </a:extLst>
          </p:cNvPr>
          <p:cNvSpPr/>
          <p:nvPr/>
        </p:nvSpPr>
        <p:spPr>
          <a:xfrm rot="3080550">
            <a:off x="2760217" y="4216728"/>
            <a:ext cx="520187" cy="564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A1826-39E0-4A80-C208-80DADAD0DC40}"/>
              </a:ext>
            </a:extLst>
          </p:cNvPr>
          <p:cNvSpPr txBox="1"/>
          <p:nvPr/>
        </p:nvSpPr>
        <p:spPr>
          <a:xfrm>
            <a:off x="5392903" y="3813019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Category also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ADAC91-B64E-A82B-70BE-814A34089889}"/>
              </a:ext>
            </a:extLst>
          </p:cNvPr>
          <p:cNvSpPr txBox="1"/>
          <p:nvPr/>
        </p:nvSpPr>
        <p:spPr>
          <a:xfrm>
            <a:off x="8326419" y="4599238"/>
            <a:ext cx="326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of similarity as feature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9D57B6-3490-3CE6-0E3D-D65387151172}"/>
              </a:ext>
            </a:extLst>
          </p:cNvPr>
          <p:cNvSpPr txBox="1"/>
          <p:nvPr/>
        </p:nvSpPr>
        <p:spPr>
          <a:xfrm>
            <a:off x="8132781" y="211925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a1, a2, a3 ….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E411B1F-77E7-3DF8-FDD5-EC79BE2B46CD}"/>
              </a:ext>
            </a:extLst>
          </p:cNvPr>
          <p:cNvCxnSpPr>
            <a:cxnSpLocks/>
          </p:cNvCxnSpPr>
          <p:nvPr/>
        </p:nvCxnSpPr>
        <p:spPr>
          <a:xfrm flipV="1">
            <a:off x="8326419" y="2303922"/>
            <a:ext cx="230208" cy="18466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2A5DFE8-38AB-1081-93CC-120167365477}"/>
              </a:ext>
            </a:extLst>
          </p:cNvPr>
          <p:cNvCxnSpPr>
            <a:cxnSpLocks/>
          </p:cNvCxnSpPr>
          <p:nvPr/>
        </p:nvCxnSpPr>
        <p:spPr>
          <a:xfrm flipV="1">
            <a:off x="8326419" y="2396255"/>
            <a:ext cx="613186" cy="923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EAF048-20B9-DFAC-B635-1E5391393958}"/>
              </a:ext>
            </a:extLst>
          </p:cNvPr>
          <p:cNvCxnSpPr/>
          <p:nvPr/>
        </p:nvCxnSpPr>
        <p:spPr>
          <a:xfrm>
            <a:off x="8441523" y="3813019"/>
            <a:ext cx="2929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reeform 45">
            <a:extLst>
              <a:ext uri="{FF2B5EF4-FFF2-40B4-BE49-F238E27FC236}">
                <a16:creationId xmlns:a16="http://schemas.microsoft.com/office/drawing/2014/main" id="{DE1D61DA-A198-1775-4EC4-600381480F37}"/>
              </a:ext>
            </a:extLst>
          </p:cNvPr>
          <p:cNvSpPr/>
          <p:nvPr/>
        </p:nvSpPr>
        <p:spPr>
          <a:xfrm>
            <a:off x="8401722" y="2684535"/>
            <a:ext cx="2657139" cy="1039372"/>
          </a:xfrm>
          <a:custGeom>
            <a:avLst/>
            <a:gdLst>
              <a:gd name="connsiteX0" fmla="*/ 0 w 2657139"/>
              <a:gd name="connsiteY0" fmla="*/ 962307 h 1039372"/>
              <a:gd name="connsiteX1" fmla="*/ 322730 w 2657139"/>
              <a:gd name="connsiteY1" fmla="*/ 779427 h 1039372"/>
              <a:gd name="connsiteX2" fmla="*/ 656217 w 2657139"/>
              <a:gd name="connsiteY2" fmla="*/ 90938 h 1039372"/>
              <a:gd name="connsiteX3" fmla="*/ 968189 w 2657139"/>
              <a:gd name="connsiteY3" fmla="*/ 69423 h 1039372"/>
              <a:gd name="connsiteX4" fmla="*/ 1495313 w 2657139"/>
              <a:gd name="connsiteY4" fmla="*/ 661093 h 1039372"/>
              <a:gd name="connsiteX5" fmla="*/ 2183803 w 2657139"/>
              <a:gd name="connsiteY5" fmla="*/ 994580 h 1039372"/>
              <a:gd name="connsiteX6" fmla="*/ 2657139 w 2657139"/>
              <a:gd name="connsiteY6" fmla="*/ 1026853 h 103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7139" h="1039372">
                <a:moveTo>
                  <a:pt x="0" y="962307"/>
                </a:moveTo>
                <a:cubicBezTo>
                  <a:pt x="106680" y="943481"/>
                  <a:pt x="213360" y="924655"/>
                  <a:pt x="322730" y="779427"/>
                </a:cubicBezTo>
                <a:cubicBezTo>
                  <a:pt x="432100" y="634199"/>
                  <a:pt x="548641" y="209272"/>
                  <a:pt x="656217" y="90938"/>
                </a:cubicBezTo>
                <a:cubicBezTo>
                  <a:pt x="763794" y="-27396"/>
                  <a:pt x="828340" y="-25603"/>
                  <a:pt x="968189" y="69423"/>
                </a:cubicBezTo>
                <a:cubicBezTo>
                  <a:pt x="1108038" y="164449"/>
                  <a:pt x="1292711" y="506900"/>
                  <a:pt x="1495313" y="661093"/>
                </a:cubicBezTo>
                <a:cubicBezTo>
                  <a:pt x="1697915" y="815286"/>
                  <a:pt x="1990165" y="933620"/>
                  <a:pt x="2183803" y="994580"/>
                </a:cubicBezTo>
                <a:cubicBezTo>
                  <a:pt x="2377441" y="1055540"/>
                  <a:pt x="2517290" y="1041196"/>
                  <a:pt x="2657139" y="1026853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675807-192D-9255-A0A1-41C279FF5577}"/>
              </a:ext>
            </a:extLst>
          </p:cNvPr>
          <p:cNvCxnSpPr/>
          <p:nvPr/>
        </p:nvCxnSpPr>
        <p:spPr>
          <a:xfrm>
            <a:off x="10327341" y="2979868"/>
            <a:ext cx="0" cy="833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AD01DC-A663-3A13-0275-89CE82C25F4D}"/>
              </a:ext>
            </a:extLst>
          </p:cNvPr>
          <p:cNvSpPr txBox="1"/>
          <p:nvPr/>
        </p:nvSpPr>
        <p:spPr>
          <a:xfrm>
            <a:off x="10230522" y="399108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EB7D8A-E834-2CBD-B414-43CF0A022FC3}"/>
              </a:ext>
            </a:extLst>
          </p:cNvPr>
          <p:cNvCxnSpPr>
            <a:cxnSpLocks/>
          </p:cNvCxnSpPr>
          <p:nvPr/>
        </p:nvCxnSpPr>
        <p:spPr>
          <a:xfrm>
            <a:off x="9221096" y="2662194"/>
            <a:ext cx="0" cy="115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197E45D-75DB-3A95-9912-B3E2657B0213}"/>
              </a:ext>
            </a:extLst>
          </p:cNvPr>
          <p:cNvSpPr txBox="1"/>
          <p:nvPr/>
        </p:nvSpPr>
        <p:spPr>
          <a:xfrm>
            <a:off x="9014950" y="398359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7713CF-507F-FA6F-7138-3B1108093458}"/>
              </a:ext>
            </a:extLst>
          </p:cNvPr>
          <p:cNvSpPr txBox="1"/>
          <p:nvPr/>
        </p:nvSpPr>
        <p:spPr>
          <a:xfrm>
            <a:off x="7508838" y="5282005"/>
            <a:ext cx="439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eccentric one feature is in its dimension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199709E-D994-037E-5D37-CFA6F19BFBAB}"/>
              </a:ext>
            </a:extLst>
          </p:cNvPr>
          <p:cNvSpPr txBox="1"/>
          <p:nvPr/>
        </p:nvSpPr>
        <p:spPr>
          <a:xfrm>
            <a:off x="7831837" y="5834557"/>
            <a:ext cx="2950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Practical: </a:t>
            </a:r>
          </a:p>
          <a:p>
            <a:pPr marL="342900" indent="-342900">
              <a:buAutoNum type="arabicPeriod"/>
            </a:pPr>
            <a:r>
              <a:rPr lang="en-US" dirty="0"/>
              <a:t>mask, similarity of picture</a:t>
            </a:r>
          </a:p>
          <a:p>
            <a:pPr marL="342900" indent="-342900">
              <a:buAutoNum type="arabicPeriod"/>
            </a:pPr>
            <a:r>
              <a:rPr lang="en-US" dirty="0"/>
              <a:t>Similarity of words</a:t>
            </a: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CBD12B-CD07-B4F0-9D48-EB75F4F6F8B4}"/>
              </a:ext>
            </a:extLst>
          </p:cNvPr>
          <p:cNvSpPr txBox="1"/>
          <p:nvPr/>
        </p:nvSpPr>
        <p:spPr>
          <a:xfrm>
            <a:off x="716144" y="5779017"/>
            <a:ext cx="4506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 variance in one dimension</a:t>
            </a:r>
          </a:p>
          <a:p>
            <a:r>
              <a:rPr lang="en-US" dirty="0"/>
              <a:t>The dimension is more important in clustering</a:t>
            </a:r>
          </a:p>
        </p:txBody>
      </p:sp>
    </p:spTree>
    <p:extLst>
      <p:ext uri="{BB962C8B-B14F-4D97-AF65-F5344CB8AC3E}">
        <p14:creationId xmlns:p14="http://schemas.microsoft.com/office/powerpoint/2010/main" val="285818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4C41E3-66A5-4ACA-B439-9A76FBC5192F}"/>
              </a:ext>
            </a:extLst>
          </p:cNvPr>
          <p:cNvSpPr txBox="1"/>
          <p:nvPr/>
        </p:nvSpPr>
        <p:spPr>
          <a:xfrm>
            <a:off x="189519" y="243789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79232-B0F8-7802-0DFB-740B320DD9BC}"/>
              </a:ext>
            </a:extLst>
          </p:cNvPr>
          <p:cNvSpPr txBox="1"/>
          <p:nvPr/>
        </p:nvSpPr>
        <p:spPr>
          <a:xfrm>
            <a:off x="1609528" y="1344706"/>
            <a:ext cx="9253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</a:p>
          <a:p>
            <a:r>
              <a:rPr lang="en-US" dirty="0"/>
              <a:t>Cross</a:t>
            </a:r>
          </a:p>
          <a:p>
            <a:endParaRPr lang="en-US" dirty="0"/>
          </a:p>
          <a:p>
            <a:r>
              <a:rPr lang="en-US" dirty="0"/>
              <a:t>Triangle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Square</a:t>
            </a:r>
          </a:p>
          <a:p>
            <a:r>
              <a:rPr lang="en-US" dirty="0"/>
              <a:t>circle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19D4D-070F-4507-7196-0DD190869848}"/>
              </a:ext>
            </a:extLst>
          </p:cNvPr>
          <p:cNvSpPr txBox="1"/>
          <p:nvPr/>
        </p:nvSpPr>
        <p:spPr>
          <a:xfrm>
            <a:off x="2977542" y="2000923"/>
            <a:ext cx="6655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</a:p>
          <a:p>
            <a:r>
              <a:rPr lang="en-US" dirty="0"/>
              <a:t>dot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dash</a:t>
            </a:r>
          </a:p>
          <a:p>
            <a:r>
              <a:rPr lang="en-US" dirty="0"/>
              <a:t>Slash</a:t>
            </a:r>
          </a:p>
          <a:p>
            <a:r>
              <a:rPr lang="en-US" dirty="0"/>
              <a:t>cross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1ED68-14CE-E970-32AB-28090852BCAE}"/>
              </a:ext>
            </a:extLst>
          </p:cNvPr>
          <p:cNvSpPr txBox="1"/>
          <p:nvPr/>
        </p:nvSpPr>
        <p:spPr>
          <a:xfrm>
            <a:off x="4302525" y="2914366"/>
            <a:ext cx="760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  <a:p>
            <a:r>
              <a:rPr lang="en-US" dirty="0"/>
              <a:t>Blue</a:t>
            </a:r>
          </a:p>
          <a:p>
            <a:r>
              <a:rPr lang="en-US" dirty="0"/>
              <a:t>Pink</a:t>
            </a:r>
          </a:p>
          <a:p>
            <a:r>
              <a:rPr lang="en-US" dirty="0"/>
              <a:t>Green</a:t>
            </a:r>
          </a:p>
          <a:p>
            <a:r>
              <a:rPr lang="en-US" dirty="0"/>
              <a:t>mint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053F-2D56-4FBC-9487-A27B9A0DB843}"/>
              </a:ext>
            </a:extLst>
          </p:cNvPr>
          <p:cNvSpPr txBox="1"/>
          <p:nvPr/>
        </p:nvSpPr>
        <p:spPr>
          <a:xfrm>
            <a:off x="1544982" y="485169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120D5A-E855-50A9-AE0F-AF1740C73680}"/>
              </a:ext>
            </a:extLst>
          </p:cNvPr>
          <p:cNvSpPr txBox="1"/>
          <p:nvPr/>
        </p:nvSpPr>
        <p:spPr>
          <a:xfrm>
            <a:off x="2882965" y="4851699"/>
            <a:ext cx="87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E0011D-B0E8-B176-97F2-924D3900A599}"/>
              </a:ext>
            </a:extLst>
          </p:cNvPr>
          <p:cNvSpPr txBox="1"/>
          <p:nvPr/>
        </p:nvSpPr>
        <p:spPr>
          <a:xfrm>
            <a:off x="4340291" y="485169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23779-60E9-2609-BE87-4856526AD88D}"/>
              </a:ext>
            </a:extLst>
          </p:cNvPr>
          <p:cNvSpPr txBox="1"/>
          <p:nvPr/>
        </p:nvSpPr>
        <p:spPr>
          <a:xfrm>
            <a:off x="2717566" y="559397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dimension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40580-EBA3-E6BA-B12F-85C2B0CC12A1}"/>
              </a:ext>
            </a:extLst>
          </p:cNvPr>
          <p:cNvSpPr txBox="1"/>
          <p:nvPr/>
        </p:nvSpPr>
        <p:spPr>
          <a:xfrm>
            <a:off x="5934102" y="2947596"/>
            <a:ext cx="87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97E63C-2296-283D-49EC-EDF51DF61529}"/>
              </a:ext>
            </a:extLst>
          </p:cNvPr>
          <p:cNvSpPr txBox="1"/>
          <p:nvPr/>
        </p:nvSpPr>
        <p:spPr>
          <a:xfrm>
            <a:off x="4124178" y="191374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rank for features in dimensions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0A782-0B37-BE65-DBD6-33DBF357CDC7}"/>
              </a:ext>
            </a:extLst>
          </p:cNvPr>
          <p:cNvSpPr txBox="1"/>
          <p:nvPr/>
        </p:nvSpPr>
        <p:spPr>
          <a:xfrm>
            <a:off x="8294146" y="871369"/>
            <a:ext cx="231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Compete and override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0C705C-04D8-D4A4-A832-43A5127B7119}"/>
              </a:ext>
            </a:extLst>
          </p:cNvPr>
          <p:cNvSpPr txBox="1"/>
          <p:nvPr/>
        </p:nvSpPr>
        <p:spPr>
          <a:xfrm>
            <a:off x="7509308" y="1183538"/>
            <a:ext cx="4682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star presented, other dimensions ignored</a:t>
            </a:r>
          </a:p>
          <a:p>
            <a:r>
              <a:rPr lang="en-US" dirty="0"/>
              <a:t>(Niv, dimension reduction, generalization)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375D63-3E46-68AE-FEC0-D4CAF51BB4B7}"/>
              </a:ext>
            </a:extLst>
          </p:cNvPr>
          <p:cNvSpPr txBox="1"/>
          <p:nvPr/>
        </p:nvSpPr>
        <p:spPr>
          <a:xfrm>
            <a:off x="2086984" y="828339"/>
            <a:ext cx="13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Observation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0377F6-6BB4-71C0-EB0E-AC57062FBD71}"/>
              </a:ext>
            </a:extLst>
          </p:cNvPr>
          <p:cNvSpPr txBox="1"/>
          <p:nvPr/>
        </p:nvSpPr>
        <p:spPr>
          <a:xfrm>
            <a:off x="8776136" y="37528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Mechanism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008906-FD72-F265-D147-328174CF1450}"/>
              </a:ext>
            </a:extLst>
          </p:cNvPr>
          <p:cNvSpPr txBox="1"/>
          <p:nvPr/>
        </p:nvSpPr>
        <p:spPr>
          <a:xfrm>
            <a:off x="7403525" y="2889195"/>
            <a:ext cx="47527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Distance calculation (multiple dimensions)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One dominant dimension determines clusters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Which one dominant?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Weirdness</a:t>
            </a:r>
          </a:p>
          <a:p>
            <a:pPr marL="285750" indent="-285750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Or other factors?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DEF0BF-B7E8-8067-97E8-7F57192FAE55}"/>
              </a:ext>
            </a:extLst>
          </p:cNvPr>
          <p:cNvSpPr txBox="1"/>
          <p:nvPr/>
        </p:nvSpPr>
        <p:spPr>
          <a:xfrm>
            <a:off x="8943073" y="2498868"/>
            <a:ext cx="1019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Formally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10E16D-B096-0C42-11E7-E22FE427D156}"/>
              </a:ext>
            </a:extLst>
          </p:cNvPr>
          <p:cNvSpPr txBox="1"/>
          <p:nvPr/>
        </p:nvSpPr>
        <p:spPr>
          <a:xfrm>
            <a:off x="681817" y="6006690"/>
            <a:ext cx="623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Different dimensions have different rank, and </a:t>
            </a:r>
            <a:r>
              <a:rPr lang="en-US" i="1" u="sng" dirty="0"/>
              <a:t>variance range?</a:t>
            </a:r>
          </a:p>
          <a:p>
            <a:r>
              <a:rPr lang="en-US" i="1" u="sng" dirty="0"/>
              <a:t>Dimensions not equally distinguished (</a:t>
            </a:r>
            <a:r>
              <a:rPr lang="en-US" b="1" i="1" u="sng" dirty="0">
                <a:solidFill>
                  <a:schemeClr val="accent1">
                    <a:lumMod val="75000"/>
                  </a:schemeClr>
                </a:solidFill>
              </a:rPr>
              <a:t>representation distortion</a:t>
            </a:r>
            <a:r>
              <a:rPr lang="en-US" i="1" u="sng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4D0313-EF68-AFE4-DD78-0B235B85F2EB}"/>
              </a:ext>
            </a:extLst>
          </p:cNvPr>
          <p:cNvSpPr txBox="1"/>
          <p:nvPr/>
        </p:nvSpPr>
        <p:spPr>
          <a:xfrm>
            <a:off x="4457764" y="1056035"/>
            <a:ext cx="2097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Perceptual similarity</a:t>
            </a:r>
          </a:p>
          <a:p>
            <a:r>
              <a:rPr lang="en-US" dirty="0">
                <a:solidFill>
                  <a:schemeClr val="bg2"/>
                </a:solidFill>
              </a:rPr>
              <a:t>As X and / are same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549BFE-93B5-D5F8-E0C7-4F92066F2301}"/>
              </a:ext>
            </a:extLst>
          </p:cNvPr>
          <p:cNvSpPr txBox="1"/>
          <p:nvPr/>
        </p:nvSpPr>
        <p:spPr>
          <a:xfrm>
            <a:off x="7207624" y="6293224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General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BEB6E-BD7D-0BE3-390F-0CE4A9EDD224}"/>
              </a:ext>
            </a:extLst>
          </p:cNvPr>
          <p:cNvSpPr txBox="1"/>
          <p:nvPr/>
        </p:nvSpPr>
        <p:spPr>
          <a:xfrm>
            <a:off x="10929769" y="753035"/>
            <a:ext cx="81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stimuli</a:t>
            </a:r>
          </a:p>
        </p:txBody>
      </p:sp>
    </p:spTree>
    <p:extLst>
      <p:ext uri="{BB962C8B-B14F-4D97-AF65-F5344CB8AC3E}">
        <p14:creationId xmlns:p14="http://schemas.microsoft.com/office/powerpoint/2010/main" val="1210876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07BB-F92F-4F00-9869-95C3F062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from ML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5851-B98C-DBAC-FE68-091878B9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7151" cy="4351338"/>
          </a:xfrm>
        </p:spPr>
        <p:txBody>
          <a:bodyPr/>
          <a:lstStyle/>
          <a:p>
            <a:r>
              <a:rPr lang="en-US" dirty="0"/>
              <a:t>Distinguish true effects</a:t>
            </a:r>
          </a:p>
          <a:p>
            <a:endParaRPr lang="en-US" dirty="0"/>
          </a:p>
          <a:p>
            <a:pPr lvl="1"/>
            <a:r>
              <a:rPr lang="en-US" dirty="0"/>
              <a:t>Clustering </a:t>
            </a:r>
            <a:r>
              <a:rPr lang="en-US" dirty="0">
                <a:sym typeface="Wingdings" pitchFamily="2" charset="2"/>
              </a:rPr>
              <a:t> distance, merge naturally</a:t>
            </a:r>
          </a:p>
          <a:p>
            <a:pPr lvl="2"/>
            <a:r>
              <a:rPr lang="en-US" dirty="0">
                <a:sym typeface="Wingdings" pitchFamily="2" charset="2"/>
              </a:rPr>
              <a:t>Too far, become only one; sensitive to metric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PCA  all features represented</a:t>
            </a:r>
          </a:p>
          <a:p>
            <a:pPr lvl="2"/>
            <a:r>
              <a:rPr lang="en-US" dirty="0">
                <a:sym typeface="Wingdings" pitchFamily="2" charset="2"/>
              </a:rPr>
              <a:t>Current is because select the first xxx PCs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04513-A43D-7569-7557-2664AEBC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5" y="230779"/>
            <a:ext cx="4723609" cy="2566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388429-E2F3-D535-9261-97C0D4B40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70" y="3498653"/>
            <a:ext cx="2534859" cy="1696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2EE6D-77CA-4C80-E3EE-9771AC29E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079" y="619097"/>
            <a:ext cx="2534859" cy="1691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02485-0ADD-477A-9E01-07AFA0C61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669" y="2583195"/>
            <a:ext cx="2550269" cy="1691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0D451-E172-2EB8-4A2A-4ADF952D4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158" y="4658052"/>
            <a:ext cx="2383289" cy="1580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8168B-22F0-37A9-BC31-A8571E04D934}"/>
              </a:ext>
            </a:extLst>
          </p:cNvPr>
          <p:cNvSpPr txBox="1"/>
          <p:nvPr/>
        </p:nvSpPr>
        <p:spPr>
          <a:xfrm>
            <a:off x="225910" y="2797512"/>
            <a:ext cx="516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=qW25mQagNRk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A9E19C-8407-5CE0-40A5-B2C6950A3C2B}"/>
              </a:ext>
            </a:extLst>
          </p:cNvPr>
          <p:cNvCxnSpPr/>
          <p:nvPr/>
        </p:nvCxnSpPr>
        <p:spPr>
          <a:xfrm flipV="1">
            <a:off x="5386105" y="3498653"/>
            <a:ext cx="1735457" cy="127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ABB700-43A2-4115-6D98-E24949ED8FD6}"/>
              </a:ext>
            </a:extLst>
          </p:cNvPr>
          <p:cNvCxnSpPr>
            <a:cxnSpLocks/>
          </p:cNvCxnSpPr>
          <p:nvPr/>
        </p:nvCxnSpPr>
        <p:spPr>
          <a:xfrm flipH="1" flipV="1">
            <a:off x="5422742" y="3422453"/>
            <a:ext cx="1662182" cy="184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49D7D5-0D93-C0E5-84E5-05948724886B}"/>
              </a:ext>
            </a:extLst>
          </p:cNvPr>
          <p:cNvSpPr txBox="1"/>
          <p:nvPr/>
        </p:nvSpPr>
        <p:spPr>
          <a:xfrm>
            <a:off x="10348857" y="161943"/>
            <a:ext cx="80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61FFD7-9E0B-65DF-F279-9AC38B79F8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244" y="1007009"/>
            <a:ext cx="2755128" cy="17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1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D88CD9D-2971-DF00-AF28-FE9F23392D0E}"/>
              </a:ext>
            </a:extLst>
          </p:cNvPr>
          <p:cNvSpPr txBox="1"/>
          <p:nvPr/>
        </p:nvSpPr>
        <p:spPr>
          <a:xfrm>
            <a:off x="619956" y="-182881"/>
            <a:ext cx="8166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Law 1</a:t>
            </a:r>
          </a:p>
          <a:p>
            <a:r>
              <a:rPr lang="en-US" dirty="0"/>
              <a:t>within-dimension similarity is reversely correlated with between-dimension similarity</a:t>
            </a:r>
          </a:p>
          <a:p>
            <a:r>
              <a:rPr lang="en-US" dirty="0"/>
              <a:t>attention: suppress the irrelevant dimensions, preserve the relevant dimensions</a:t>
            </a:r>
          </a:p>
          <a:p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8B2830-74FE-562F-D34B-C9E9E7D06176}"/>
              </a:ext>
            </a:extLst>
          </p:cNvPr>
          <p:cNvGrpSpPr/>
          <p:nvPr/>
        </p:nvGrpSpPr>
        <p:grpSpPr>
          <a:xfrm>
            <a:off x="2587609" y="1784443"/>
            <a:ext cx="5021833" cy="3923703"/>
            <a:chOff x="1877582" y="1802786"/>
            <a:chExt cx="5021833" cy="39237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D8002E-E65A-71D0-4A19-DA1EBD28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4721" y="1821171"/>
              <a:ext cx="2339415" cy="1942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57D76F-231C-7E07-8649-B859D1CE6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7582" y="1802786"/>
              <a:ext cx="2517666" cy="20909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F08A6C5-CCFB-9800-807F-71CC6D1F9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2261" y="3893730"/>
              <a:ext cx="2206791" cy="18327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1A99455-8A1E-D652-7D8B-428F18766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2624" y="3893729"/>
              <a:ext cx="2206791" cy="183275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77E7695-1C66-A9CF-2281-FF030ADDEDA1}"/>
              </a:ext>
            </a:extLst>
          </p:cNvPr>
          <p:cNvSpPr txBox="1"/>
          <p:nvPr/>
        </p:nvSpPr>
        <p:spPr>
          <a:xfrm>
            <a:off x="901448" y="5117478"/>
            <a:ext cx="82453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b="1" dirty="0"/>
              <a:t>Law 2</a:t>
            </a:r>
          </a:p>
          <a:p>
            <a:r>
              <a:rPr lang="en-US" dirty="0"/>
              <a:t>Different dimensions have different scales</a:t>
            </a:r>
          </a:p>
          <a:p>
            <a:r>
              <a:rPr lang="en-US" dirty="0"/>
              <a:t>Some dimensions like color is more dense than other dimensions like shape or texture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09FAAB-EB2C-8A9E-F87A-8738900C910B}"/>
              </a:ext>
            </a:extLst>
          </p:cNvPr>
          <p:cNvGrpSpPr/>
          <p:nvPr/>
        </p:nvGrpSpPr>
        <p:grpSpPr>
          <a:xfrm>
            <a:off x="7796754" y="1432316"/>
            <a:ext cx="3555001" cy="3824291"/>
            <a:chOff x="7012594" y="1617303"/>
            <a:chExt cx="3555001" cy="382429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6E171F0-280C-37CF-1B3B-CAC0F909EF3C}"/>
                </a:ext>
              </a:extLst>
            </p:cNvPr>
            <p:cNvCxnSpPr>
              <a:cxnSpLocks/>
            </p:cNvCxnSpPr>
            <p:nvPr/>
          </p:nvCxnSpPr>
          <p:spPr>
            <a:xfrm>
              <a:off x="7012594" y="3592515"/>
              <a:ext cx="3555001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5A864AF-92B5-7E14-0FD7-6BF961D79ECE}"/>
                </a:ext>
              </a:extLst>
            </p:cNvPr>
            <p:cNvSpPr/>
            <p:nvPr/>
          </p:nvSpPr>
          <p:spPr>
            <a:xfrm>
              <a:off x="8336831" y="1802786"/>
              <a:ext cx="899951" cy="1976820"/>
            </a:xfrm>
            <a:custGeom>
              <a:avLst/>
              <a:gdLst>
                <a:gd name="connsiteX0" fmla="*/ 0 w 2431228"/>
                <a:gd name="connsiteY0" fmla="*/ 1933790 h 1976820"/>
                <a:gd name="connsiteX1" fmla="*/ 656216 w 2431228"/>
                <a:gd name="connsiteY1" fmla="*/ 1385150 h 1976820"/>
                <a:gd name="connsiteX2" fmla="*/ 903642 w 2431228"/>
                <a:gd name="connsiteY2" fmla="*/ 503023 h 1976820"/>
                <a:gd name="connsiteX3" fmla="*/ 1237129 w 2431228"/>
                <a:gd name="connsiteY3" fmla="*/ 40444 h 1976820"/>
                <a:gd name="connsiteX4" fmla="*/ 1807285 w 2431228"/>
                <a:gd name="connsiteY4" fmla="*/ 1524999 h 1976820"/>
                <a:gd name="connsiteX5" fmla="*/ 2431228 w 2431228"/>
                <a:gd name="connsiteY5" fmla="*/ 1976820 h 197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228" h="1976820">
                  <a:moveTo>
                    <a:pt x="0" y="1933790"/>
                  </a:moveTo>
                  <a:cubicBezTo>
                    <a:pt x="252804" y="1778700"/>
                    <a:pt x="505609" y="1623611"/>
                    <a:pt x="656216" y="1385150"/>
                  </a:cubicBezTo>
                  <a:cubicBezTo>
                    <a:pt x="806823" y="1146689"/>
                    <a:pt x="806823" y="727141"/>
                    <a:pt x="903642" y="503023"/>
                  </a:cubicBezTo>
                  <a:cubicBezTo>
                    <a:pt x="1000461" y="278905"/>
                    <a:pt x="1086522" y="-129885"/>
                    <a:pt x="1237129" y="40444"/>
                  </a:cubicBezTo>
                  <a:cubicBezTo>
                    <a:pt x="1387736" y="210773"/>
                    <a:pt x="1608269" y="1202270"/>
                    <a:pt x="1807285" y="1524999"/>
                  </a:cubicBezTo>
                  <a:cubicBezTo>
                    <a:pt x="2006301" y="1847728"/>
                    <a:pt x="2289586" y="1840557"/>
                    <a:pt x="2431228" y="1976820"/>
                  </a:cubicBezTo>
                </a:path>
              </a:pathLst>
            </a:custGeom>
            <a:noFill/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63E3369-84A3-1A57-649A-7378F1DF5925}"/>
                </a:ext>
              </a:extLst>
            </p:cNvPr>
            <p:cNvSpPr/>
            <p:nvPr/>
          </p:nvSpPr>
          <p:spPr>
            <a:xfrm>
              <a:off x="7616414" y="2598509"/>
              <a:ext cx="2431228" cy="829483"/>
            </a:xfrm>
            <a:custGeom>
              <a:avLst/>
              <a:gdLst>
                <a:gd name="connsiteX0" fmla="*/ 0 w 2431228"/>
                <a:gd name="connsiteY0" fmla="*/ 1933790 h 1976820"/>
                <a:gd name="connsiteX1" fmla="*/ 656216 w 2431228"/>
                <a:gd name="connsiteY1" fmla="*/ 1385150 h 1976820"/>
                <a:gd name="connsiteX2" fmla="*/ 903642 w 2431228"/>
                <a:gd name="connsiteY2" fmla="*/ 503023 h 1976820"/>
                <a:gd name="connsiteX3" fmla="*/ 1237129 w 2431228"/>
                <a:gd name="connsiteY3" fmla="*/ 40444 h 1976820"/>
                <a:gd name="connsiteX4" fmla="*/ 1807285 w 2431228"/>
                <a:gd name="connsiteY4" fmla="*/ 1524999 h 1976820"/>
                <a:gd name="connsiteX5" fmla="*/ 2431228 w 2431228"/>
                <a:gd name="connsiteY5" fmla="*/ 1976820 h 197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228" h="1976820">
                  <a:moveTo>
                    <a:pt x="0" y="1933790"/>
                  </a:moveTo>
                  <a:cubicBezTo>
                    <a:pt x="252804" y="1778700"/>
                    <a:pt x="505609" y="1623611"/>
                    <a:pt x="656216" y="1385150"/>
                  </a:cubicBezTo>
                  <a:cubicBezTo>
                    <a:pt x="806823" y="1146689"/>
                    <a:pt x="806823" y="727141"/>
                    <a:pt x="903642" y="503023"/>
                  </a:cubicBezTo>
                  <a:cubicBezTo>
                    <a:pt x="1000461" y="278905"/>
                    <a:pt x="1086522" y="-129885"/>
                    <a:pt x="1237129" y="40444"/>
                  </a:cubicBezTo>
                  <a:cubicBezTo>
                    <a:pt x="1387736" y="210773"/>
                    <a:pt x="1608269" y="1202270"/>
                    <a:pt x="1807285" y="1524999"/>
                  </a:cubicBezTo>
                  <a:cubicBezTo>
                    <a:pt x="2006301" y="1847728"/>
                    <a:pt x="2289586" y="1840557"/>
                    <a:pt x="2431228" y="1976820"/>
                  </a:cubicBezTo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9B3421-2B67-208B-DE64-A6C3177189A2}"/>
                </a:ext>
              </a:extLst>
            </p:cNvPr>
            <p:cNvSpPr txBox="1"/>
            <p:nvPr/>
          </p:nvSpPr>
          <p:spPr>
            <a:xfrm>
              <a:off x="8818166" y="1617303"/>
              <a:ext cx="664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D94463-3997-5143-9422-7B534A4C2541}"/>
                </a:ext>
              </a:extLst>
            </p:cNvPr>
            <p:cNvSpPr txBox="1"/>
            <p:nvPr/>
          </p:nvSpPr>
          <p:spPr>
            <a:xfrm>
              <a:off x="9719026" y="3013250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shape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5E6773-CFBB-876E-0511-4B11E31A7609}"/>
                </a:ext>
              </a:extLst>
            </p:cNvPr>
            <p:cNvCxnSpPr>
              <a:cxnSpLocks/>
            </p:cNvCxnSpPr>
            <p:nvPr/>
          </p:nvCxnSpPr>
          <p:spPr>
            <a:xfrm>
              <a:off x="9719026" y="2291378"/>
              <a:ext cx="0" cy="282610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5EABB3-0485-87AA-4100-C2D2EC9A126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197" y="1617303"/>
              <a:ext cx="0" cy="28261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69A0E72-BB2D-DCFC-3F0C-8E514330C64D}"/>
                </a:ext>
              </a:extLst>
            </p:cNvPr>
            <p:cNvCxnSpPr>
              <a:cxnSpLocks/>
            </p:cNvCxnSpPr>
            <p:nvPr/>
          </p:nvCxnSpPr>
          <p:spPr>
            <a:xfrm>
              <a:off x="8835189" y="1691097"/>
              <a:ext cx="0" cy="282610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52355A-C181-F179-4C2C-59375C4520A8}"/>
                </a:ext>
              </a:extLst>
            </p:cNvPr>
            <p:cNvSpPr txBox="1"/>
            <p:nvPr/>
          </p:nvSpPr>
          <p:spPr>
            <a:xfrm>
              <a:off x="8299146" y="4174801"/>
              <a:ext cx="499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red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EAACCE4-EC55-C125-0377-95F60DFB07BA}"/>
                </a:ext>
              </a:extLst>
            </p:cNvPr>
            <p:cNvSpPr txBox="1"/>
            <p:nvPr/>
          </p:nvSpPr>
          <p:spPr>
            <a:xfrm>
              <a:off x="8620934" y="4390663"/>
              <a:ext cx="723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green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CE1D240-32FB-5A7A-8C90-C605E8AE7BB5}"/>
                </a:ext>
              </a:extLst>
            </p:cNvPr>
            <p:cNvCxnSpPr>
              <a:cxnSpLocks/>
            </p:cNvCxnSpPr>
            <p:nvPr/>
          </p:nvCxnSpPr>
          <p:spPr>
            <a:xfrm>
              <a:off x="8982668" y="2351025"/>
              <a:ext cx="0" cy="2826100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E2C936-C89C-478C-9BE2-3BA9A6244167}"/>
                </a:ext>
              </a:extLst>
            </p:cNvPr>
            <p:cNvSpPr txBox="1"/>
            <p:nvPr/>
          </p:nvSpPr>
          <p:spPr>
            <a:xfrm>
              <a:off x="9620498" y="5072262"/>
              <a:ext cx="536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star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0FA414-8BC2-303B-A6B4-F57ECC5D242B}"/>
                </a:ext>
              </a:extLst>
            </p:cNvPr>
            <p:cNvSpPr txBox="1"/>
            <p:nvPr/>
          </p:nvSpPr>
          <p:spPr>
            <a:xfrm>
              <a:off x="8699445" y="5072262"/>
              <a:ext cx="8212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square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20FF93-68E1-C91F-DF25-3BE63DE348ED}"/>
              </a:ext>
            </a:extLst>
          </p:cNvPr>
          <p:cNvSpPr txBox="1"/>
          <p:nvPr/>
        </p:nvSpPr>
        <p:spPr>
          <a:xfrm>
            <a:off x="9735671" y="6131859"/>
            <a:ext cx="201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</a:t>
            </a:r>
            <a:r>
              <a:rPr lang="en-US" dirty="0">
                <a:sym typeface="Wingdings" pitchFamily="2" charset="2"/>
              </a:rPr>
              <a:t> Law 1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5B9E5C-2E6A-99BA-A797-419F607E17B2}"/>
              </a:ext>
            </a:extLst>
          </p:cNvPr>
          <p:cNvSpPr txBox="1"/>
          <p:nvPr/>
        </p:nvSpPr>
        <p:spPr>
          <a:xfrm>
            <a:off x="50399" y="2396897"/>
            <a:ext cx="26818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</a:t>
            </a:r>
          </a:p>
          <a:p>
            <a:r>
              <a:rPr lang="en-US" dirty="0"/>
              <a:t>Used (attention)</a:t>
            </a:r>
          </a:p>
          <a:p>
            <a:r>
              <a:rPr lang="en-US" dirty="0"/>
              <a:t>Low similarity (distinguish)</a:t>
            </a:r>
          </a:p>
          <a:p>
            <a:endParaRPr lang="en-US" dirty="0"/>
          </a:p>
          <a:p>
            <a:r>
              <a:rPr lang="en-US" dirty="0"/>
              <a:t>Dynamic importance</a:t>
            </a:r>
            <a:br>
              <a:rPr lang="en-US" dirty="0"/>
            </a:br>
            <a:r>
              <a:rPr lang="en-US" dirty="0"/>
              <a:t>overwrite</a:t>
            </a:r>
          </a:p>
          <a:p>
            <a:endParaRPr lang="en-US" dirty="0"/>
          </a:p>
          <a:p>
            <a:r>
              <a:rPr lang="en-US" dirty="0"/>
              <a:t>No variance</a:t>
            </a:r>
          </a:p>
          <a:p>
            <a:r>
              <a:rPr lang="en-US" dirty="0"/>
              <a:t>No information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C5292C-871C-89CA-CF4B-3D244D7D8BB1}"/>
              </a:ext>
            </a:extLst>
          </p:cNvPr>
          <p:cNvSpPr txBox="1"/>
          <p:nvPr/>
        </p:nvSpPr>
        <p:spPr>
          <a:xfrm>
            <a:off x="8876939" y="78528"/>
            <a:ext cx="309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similarity of embedding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E6D705-A558-A594-BDC7-089136C090B0}"/>
              </a:ext>
            </a:extLst>
          </p:cNvPr>
          <p:cNvSpPr txBox="1"/>
          <p:nvPr/>
        </p:nvSpPr>
        <p:spPr>
          <a:xfrm>
            <a:off x="3173505" y="1317805"/>
            <a:ext cx="418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&gt; Similarity &gt; color; </a:t>
            </a:r>
            <a:r>
              <a:rPr lang="en-US" b="1" dirty="0"/>
              <a:t>get the ordering</a:t>
            </a:r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E13EC85B-7581-A4D4-8FE3-32C4ABA8BAEF}"/>
              </a:ext>
            </a:extLst>
          </p:cNvPr>
          <p:cNvSpPr/>
          <p:nvPr/>
        </p:nvSpPr>
        <p:spPr>
          <a:xfrm>
            <a:off x="1391343" y="263194"/>
            <a:ext cx="308365" cy="296204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3F5B4D82-28E8-55DA-4F65-2376F37260C0}"/>
              </a:ext>
            </a:extLst>
          </p:cNvPr>
          <p:cNvSpPr/>
          <p:nvPr/>
        </p:nvSpPr>
        <p:spPr>
          <a:xfrm>
            <a:off x="7408343" y="1312409"/>
            <a:ext cx="308365" cy="296204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7E22E6-A271-D489-A830-AC74DB8217AA}"/>
              </a:ext>
            </a:extLst>
          </p:cNvPr>
          <p:cNvSpPr txBox="1"/>
          <p:nvPr/>
        </p:nvSpPr>
        <p:spPr>
          <a:xfrm>
            <a:off x="9929308" y="720762"/>
            <a:ext cx="2248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Identity priority</a:t>
            </a:r>
          </a:p>
          <a:p>
            <a:r>
              <a:rPr lang="en-US" dirty="0"/>
              <a:t>word</a:t>
            </a:r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D0C4C5D7-8F3A-AFCD-7814-78B102853345}"/>
              </a:ext>
            </a:extLst>
          </p:cNvPr>
          <p:cNvSpPr/>
          <p:nvPr/>
        </p:nvSpPr>
        <p:spPr>
          <a:xfrm>
            <a:off x="11572044" y="1312409"/>
            <a:ext cx="395806" cy="374728"/>
          </a:xfrm>
          <a:prstGeom prst="smileyFac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30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565A62-F6F9-6E5D-8860-E0ACF2928EBE}"/>
              </a:ext>
            </a:extLst>
          </p:cNvPr>
          <p:cNvCxnSpPr/>
          <p:nvPr/>
        </p:nvCxnSpPr>
        <p:spPr>
          <a:xfrm>
            <a:off x="3782617" y="4409984"/>
            <a:ext cx="508836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6">
            <a:extLst>
              <a:ext uri="{FF2B5EF4-FFF2-40B4-BE49-F238E27FC236}">
                <a16:creationId xmlns:a16="http://schemas.microsoft.com/office/drawing/2014/main" id="{B9C0A8F9-B390-50F3-8647-366484C46E7A}"/>
              </a:ext>
            </a:extLst>
          </p:cNvPr>
          <p:cNvSpPr/>
          <p:nvPr/>
        </p:nvSpPr>
        <p:spPr>
          <a:xfrm>
            <a:off x="5618244" y="2316394"/>
            <a:ext cx="899951" cy="1976820"/>
          </a:xfrm>
          <a:custGeom>
            <a:avLst/>
            <a:gdLst>
              <a:gd name="connsiteX0" fmla="*/ 0 w 2431228"/>
              <a:gd name="connsiteY0" fmla="*/ 1933790 h 1976820"/>
              <a:gd name="connsiteX1" fmla="*/ 656216 w 2431228"/>
              <a:gd name="connsiteY1" fmla="*/ 1385150 h 1976820"/>
              <a:gd name="connsiteX2" fmla="*/ 903642 w 2431228"/>
              <a:gd name="connsiteY2" fmla="*/ 503023 h 1976820"/>
              <a:gd name="connsiteX3" fmla="*/ 1237129 w 2431228"/>
              <a:gd name="connsiteY3" fmla="*/ 40444 h 1976820"/>
              <a:gd name="connsiteX4" fmla="*/ 1807285 w 2431228"/>
              <a:gd name="connsiteY4" fmla="*/ 1524999 h 1976820"/>
              <a:gd name="connsiteX5" fmla="*/ 2431228 w 2431228"/>
              <a:gd name="connsiteY5" fmla="*/ 1976820 h 19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1228" h="1976820">
                <a:moveTo>
                  <a:pt x="0" y="1933790"/>
                </a:moveTo>
                <a:cubicBezTo>
                  <a:pt x="252804" y="1778700"/>
                  <a:pt x="505609" y="1623611"/>
                  <a:pt x="656216" y="1385150"/>
                </a:cubicBezTo>
                <a:cubicBezTo>
                  <a:pt x="806823" y="1146689"/>
                  <a:pt x="806823" y="727141"/>
                  <a:pt x="903642" y="503023"/>
                </a:cubicBezTo>
                <a:cubicBezTo>
                  <a:pt x="1000461" y="278905"/>
                  <a:pt x="1086522" y="-129885"/>
                  <a:pt x="1237129" y="40444"/>
                </a:cubicBezTo>
                <a:cubicBezTo>
                  <a:pt x="1387736" y="210773"/>
                  <a:pt x="1608269" y="1202270"/>
                  <a:pt x="1807285" y="1524999"/>
                </a:cubicBezTo>
                <a:cubicBezTo>
                  <a:pt x="2006301" y="1847728"/>
                  <a:pt x="2289586" y="1840557"/>
                  <a:pt x="2431228" y="1976820"/>
                </a:cubicBezTo>
              </a:path>
            </a:pathLst>
          </a:cu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C74149F-B99F-8E76-4FE0-1062AE0D31CA}"/>
              </a:ext>
            </a:extLst>
          </p:cNvPr>
          <p:cNvSpPr/>
          <p:nvPr/>
        </p:nvSpPr>
        <p:spPr>
          <a:xfrm>
            <a:off x="4897827" y="3463731"/>
            <a:ext cx="2431228" cy="829483"/>
          </a:xfrm>
          <a:custGeom>
            <a:avLst/>
            <a:gdLst>
              <a:gd name="connsiteX0" fmla="*/ 0 w 2431228"/>
              <a:gd name="connsiteY0" fmla="*/ 1933790 h 1976820"/>
              <a:gd name="connsiteX1" fmla="*/ 656216 w 2431228"/>
              <a:gd name="connsiteY1" fmla="*/ 1385150 h 1976820"/>
              <a:gd name="connsiteX2" fmla="*/ 903642 w 2431228"/>
              <a:gd name="connsiteY2" fmla="*/ 503023 h 1976820"/>
              <a:gd name="connsiteX3" fmla="*/ 1237129 w 2431228"/>
              <a:gd name="connsiteY3" fmla="*/ 40444 h 1976820"/>
              <a:gd name="connsiteX4" fmla="*/ 1807285 w 2431228"/>
              <a:gd name="connsiteY4" fmla="*/ 1524999 h 1976820"/>
              <a:gd name="connsiteX5" fmla="*/ 2431228 w 2431228"/>
              <a:gd name="connsiteY5" fmla="*/ 1976820 h 197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1228" h="1976820">
                <a:moveTo>
                  <a:pt x="0" y="1933790"/>
                </a:moveTo>
                <a:cubicBezTo>
                  <a:pt x="252804" y="1778700"/>
                  <a:pt x="505609" y="1623611"/>
                  <a:pt x="656216" y="1385150"/>
                </a:cubicBezTo>
                <a:cubicBezTo>
                  <a:pt x="806823" y="1146689"/>
                  <a:pt x="806823" y="727141"/>
                  <a:pt x="903642" y="503023"/>
                </a:cubicBezTo>
                <a:cubicBezTo>
                  <a:pt x="1000461" y="278905"/>
                  <a:pt x="1086522" y="-129885"/>
                  <a:pt x="1237129" y="40444"/>
                </a:cubicBezTo>
                <a:cubicBezTo>
                  <a:pt x="1387736" y="210773"/>
                  <a:pt x="1608269" y="1202270"/>
                  <a:pt x="1807285" y="1524999"/>
                </a:cubicBezTo>
                <a:cubicBezTo>
                  <a:pt x="2006301" y="1847728"/>
                  <a:pt x="2289586" y="1840557"/>
                  <a:pt x="2431228" y="1976820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594CA-6239-4841-108C-EB203B653589}"/>
              </a:ext>
            </a:extLst>
          </p:cNvPr>
          <p:cNvCxnSpPr>
            <a:cxnSpLocks/>
          </p:cNvCxnSpPr>
          <p:nvPr/>
        </p:nvCxnSpPr>
        <p:spPr>
          <a:xfrm flipH="1">
            <a:off x="6966376" y="2713067"/>
            <a:ext cx="871369" cy="1521762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A4A48D-D889-ACB8-FFAE-B1C0E7ADEC0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076184" y="2356838"/>
            <a:ext cx="1589944" cy="13402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303105-C3BE-D695-2102-EBAEFD9ABA79}"/>
              </a:ext>
            </a:extLst>
          </p:cNvPr>
          <p:cNvSpPr txBox="1"/>
          <p:nvPr/>
        </p:nvSpPr>
        <p:spPr>
          <a:xfrm>
            <a:off x="5030887" y="330480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Shape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C96B4A-083B-D573-415B-E4AF3B0D1166}"/>
              </a:ext>
            </a:extLst>
          </p:cNvPr>
          <p:cNvSpPr txBox="1"/>
          <p:nvPr/>
        </p:nvSpPr>
        <p:spPr>
          <a:xfrm>
            <a:off x="5880283" y="1947062"/>
            <a:ext cx="89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423CDE27-9254-27BA-FDAD-CA2986BD8E87}"/>
              </a:ext>
            </a:extLst>
          </p:cNvPr>
          <p:cNvSpPr/>
          <p:nvPr/>
        </p:nvSpPr>
        <p:spPr>
          <a:xfrm>
            <a:off x="7771907" y="2086615"/>
            <a:ext cx="684803" cy="808496"/>
          </a:xfrm>
          <a:custGeom>
            <a:avLst/>
            <a:gdLst>
              <a:gd name="connsiteX0" fmla="*/ 161365 w 1021976"/>
              <a:gd name="connsiteY0" fmla="*/ 0 h 1172583"/>
              <a:gd name="connsiteX1" fmla="*/ 1021976 w 1021976"/>
              <a:gd name="connsiteY1" fmla="*/ 10757 h 1172583"/>
              <a:gd name="connsiteX2" fmla="*/ 376518 w 1021976"/>
              <a:gd name="connsiteY2" fmla="*/ 365760 h 1172583"/>
              <a:gd name="connsiteX3" fmla="*/ 1021976 w 1021976"/>
              <a:gd name="connsiteY3" fmla="*/ 763793 h 1172583"/>
              <a:gd name="connsiteX4" fmla="*/ 548640 w 1021976"/>
              <a:gd name="connsiteY4" fmla="*/ 1172583 h 1172583"/>
              <a:gd name="connsiteX5" fmla="*/ 0 w 1021976"/>
              <a:gd name="connsiteY5" fmla="*/ 602428 h 1172583"/>
              <a:gd name="connsiteX6" fmla="*/ 161365 w 1021976"/>
              <a:gd name="connsiteY6" fmla="*/ 0 h 11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976" h="1172583">
                <a:moveTo>
                  <a:pt x="161365" y="0"/>
                </a:moveTo>
                <a:lnTo>
                  <a:pt x="1021976" y="10757"/>
                </a:lnTo>
                <a:lnTo>
                  <a:pt x="376518" y="365760"/>
                </a:lnTo>
                <a:lnTo>
                  <a:pt x="1021976" y="763793"/>
                </a:lnTo>
                <a:lnTo>
                  <a:pt x="548640" y="1172583"/>
                </a:lnTo>
                <a:lnTo>
                  <a:pt x="0" y="602428"/>
                </a:lnTo>
                <a:lnTo>
                  <a:pt x="161365" y="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6FDCD2F-BB50-3BED-6F79-B502B8FC29CD}"/>
              </a:ext>
            </a:extLst>
          </p:cNvPr>
          <p:cNvSpPr/>
          <p:nvPr/>
        </p:nvSpPr>
        <p:spPr>
          <a:xfrm>
            <a:off x="4184073" y="2490863"/>
            <a:ext cx="713754" cy="667974"/>
          </a:xfrm>
          <a:prstGeom prst="ellipse">
            <a:avLst/>
          </a:prstGeom>
          <a:pattFill prst="weave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8D4F52-3284-3B77-9B73-56F7077037B9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897827" y="2669727"/>
            <a:ext cx="1054912" cy="1496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21215A-B556-D85F-75B3-21BC2CF66A71}"/>
              </a:ext>
            </a:extLst>
          </p:cNvPr>
          <p:cNvCxnSpPr>
            <a:cxnSpLocks/>
          </p:cNvCxnSpPr>
          <p:nvPr/>
        </p:nvCxnSpPr>
        <p:spPr>
          <a:xfrm>
            <a:off x="4897827" y="3093942"/>
            <a:ext cx="1036661" cy="36978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6E864E-9A36-9A12-DC40-218B1F9303B9}"/>
              </a:ext>
            </a:extLst>
          </p:cNvPr>
          <p:cNvSpPr txBox="1"/>
          <p:nvPr/>
        </p:nvSpPr>
        <p:spPr>
          <a:xfrm>
            <a:off x="7759275" y="2963425"/>
            <a:ext cx="1394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Shape-dominant</a:t>
            </a:r>
          </a:p>
        </p:txBody>
      </p:sp>
    </p:spTree>
    <p:extLst>
      <p:ext uri="{BB962C8B-B14F-4D97-AF65-F5344CB8AC3E}">
        <p14:creationId xmlns:p14="http://schemas.microsoft.com/office/powerpoint/2010/main" val="297176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64E9C-DA9D-388F-6026-5ED0470A0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81" y="3759359"/>
            <a:ext cx="3760312" cy="2808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BAC79F-01AF-BD15-436E-D5598C4FA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534" y="3759359"/>
            <a:ext cx="3848438" cy="2874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CD46F-C249-11BA-4D22-C5040E1C6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534" y="97633"/>
            <a:ext cx="3641388" cy="32615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900C3-1CF2-2C91-08A4-7492A634B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449" y="102048"/>
            <a:ext cx="3641389" cy="32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7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6EE2D-5B71-4852-33F9-EB547449C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18F98C0-E458-6A91-ADB0-8B1BDAE36EDC}"/>
              </a:ext>
            </a:extLst>
          </p:cNvPr>
          <p:cNvSpPr txBox="1"/>
          <p:nvPr/>
        </p:nvSpPr>
        <p:spPr>
          <a:xfrm>
            <a:off x="912103" y="731328"/>
            <a:ext cx="9761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During naturalistic viewing,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We usually assume each dimension contributes consistently across all stimuli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0E7ED-8606-825F-668D-4FFC3B1A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92" y="1730209"/>
            <a:ext cx="4916656" cy="2964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D3ECF5-71EC-9629-8C44-C0FD2657295D}"/>
              </a:ext>
            </a:extLst>
          </p:cNvPr>
          <p:cNvSpPr txBox="1"/>
          <p:nvPr/>
        </p:nvSpPr>
        <p:spPr>
          <a:xfrm>
            <a:off x="2538805" y="4839410"/>
            <a:ext cx="174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Huth et al., 2012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0B524-D8AB-488A-4E0A-B1E69FA3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84" y="1712840"/>
            <a:ext cx="3985596" cy="2870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1FBAEC-F55D-0765-86A6-D98E21F1090C}"/>
              </a:ext>
            </a:extLst>
          </p:cNvPr>
          <p:cNvSpPr txBox="1"/>
          <p:nvPr/>
        </p:nvSpPr>
        <p:spPr>
          <a:xfrm>
            <a:off x="7347473" y="4733365"/>
            <a:ext cx="224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McMahon et al., 2023</a:t>
            </a:r>
          </a:p>
        </p:txBody>
      </p:sp>
    </p:spTree>
    <p:extLst>
      <p:ext uri="{BB962C8B-B14F-4D97-AF65-F5344CB8AC3E}">
        <p14:creationId xmlns:p14="http://schemas.microsoft.com/office/powerpoint/2010/main" val="28777558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0086A-29A4-02CA-29FC-C97BCD83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2" y="3722081"/>
            <a:ext cx="3818464" cy="2851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28680-A446-77E6-17EE-E799173F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0" y="3629204"/>
            <a:ext cx="3913433" cy="2922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60A4F-FBF4-A8DB-C6E0-CE17380263AD}"/>
              </a:ext>
            </a:extLst>
          </p:cNvPr>
          <p:cNvSpPr txBox="1"/>
          <p:nvPr/>
        </p:nvSpPr>
        <p:spPr>
          <a:xfrm>
            <a:off x="3983916" y="281666"/>
            <a:ext cx="569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 shrinks other dimensions; weird shape shrink more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4676F-72A2-AF29-53B4-4A9934D05F22}"/>
              </a:ext>
            </a:extLst>
          </p:cNvPr>
          <p:cNvSpPr txBox="1"/>
          <p:nvPr/>
        </p:nvSpPr>
        <p:spPr>
          <a:xfrm>
            <a:off x="4000308" y="5342266"/>
            <a:ext cx="1479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Weird texture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87F63B-D8B4-E450-2658-4FD16BC5D727}"/>
              </a:ext>
            </a:extLst>
          </p:cNvPr>
          <p:cNvSpPr txBox="1"/>
          <p:nvPr/>
        </p:nvSpPr>
        <p:spPr>
          <a:xfrm>
            <a:off x="10682344" y="4098664"/>
            <a:ext cx="122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Rare 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8CFA3-68E2-5C4D-1A78-D6F8AEA78B7D}"/>
              </a:ext>
            </a:extLst>
          </p:cNvPr>
          <p:cNvSpPr txBox="1"/>
          <p:nvPr/>
        </p:nvSpPr>
        <p:spPr>
          <a:xfrm>
            <a:off x="10736132" y="2431228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  <a:p>
            <a:r>
              <a:rPr lang="en-US" dirty="0"/>
              <a:t>Common shape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E252DF-8D18-5E9F-E517-8189EB277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847" y="594071"/>
            <a:ext cx="3853266" cy="2877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BC732A-5426-DC39-1789-6233ABA2A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98" y="466332"/>
            <a:ext cx="3673662" cy="2743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69B660-466E-98D9-B389-34F71CD24BF4}"/>
              </a:ext>
            </a:extLst>
          </p:cNvPr>
          <p:cNvSpPr txBox="1"/>
          <p:nvPr/>
        </p:nvSpPr>
        <p:spPr>
          <a:xfrm>
            <a:off x="4054096" y="2877892"/>
            <a:ext cx="177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  <a:p>
            <a:r>
              <a:rPr lang="en-US" dirty="0"/>
              <a:t>Common texture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6EED0F-B3CB-1D4F-8CA0-77B76369973E}"/>
              </a:ext>
            </a:extLst>
          </p:cNvPr>
          <p:cNvSpPr txBox="1"/>
          <p:nvPr/>
        </p:nvSpPr>
        <p:spPr>
          <a:xfrm>
            <a:off x="5174127" y="570609"/>
            <a:ext cx="168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 &gt; texture</a:t>
            </a:r>
          </a:p>
          <a:p>
            <a:r>
              <a:rPr lang="en-US" b="1" dirty="0"/>
              <a:t>Rare &gt; common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19BA0-B6DB-E428-474D-700662656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421" y="4744995"/>
            <a:ext cx="1383356" cy="12362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F677BB-10BB-52F4-62E1-C1C9EEB7A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6309" y="1510186"/>
            <a:ext cx="1562330" cy="1399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8BADDD-74DD-9A6A-E9C3-E437642DF8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0226" y="982520"/>
            <a:ext cx="1523746" cy="1361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D8A230-2D18-64A0-18D7-B772DA9E03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672" y="4332329"/>
            <a:ext cx="1458909" cy="1303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4B6150-3576-9EF3-0B79-AAF25A73D841}"/>
              </a:ext>
            </a:extLst>
          </p:cNvPr>
          <p:cNvSpPr txBox="1"/>
          <p:nvPr/>
        </p:nvSpPr>
        <p:spPr>
          <a:xfrm>
            <a:off x="5086374" y="-18110"/>
            <a:ext cx="351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Semantic representation distortion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104366-BEA4-D47F-F185-68DAAC8ED31A}"/>
              </a:ext>
            </a:extLst>
          </p:cNvPr>
          <p:cNvSpPr txBox="1"/>
          <p:nvPr/>
        </p:nvSpPr>
        <p:spPr>
          <a:xfrm>
            <a:off x="781659" y="6542909"/>
            <a:ext cx="979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multidimensional stimulus, if weird in one dimension, then other dimensions get down-weighted</a:t>
            </a:r>
          </a:p>
        </p:txBody>
      </p:sp>
    </p:spTree>
    <p:extLst>
      <p:ext uri="{BB962C8B-B14F-4D97-AF65-F5344CB8AC3E}">
        <p14:creationId xmlns:p14="http://schemas.microsoft.com/office/powerpoint/2010/main" val="4064965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039EF54-A082-3299-AEB1-23FD9480A2BD}"/>
              </a:ext>
            </a:extLst>
          </p:cNvPr>
          <p:cNvGrpSpPr/>
          <p:nvPr/>
        </p:nvGrpSpPr>
        <p:grpSpPr>
          <a:xfrm>
            <a:off x="0" y="552749"/>
            <a:ext cx="4533954" cy="3825614"/>
            <a:chOff x="1877582" y="1802786"/>
            <a:chExt cx="5021833" cy="39237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3AF664-DF56-4B2B-7933-8E5BF81BB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34721" y="1821171"/>
              <a:ext cx="2339415" cy="194290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05ECC8-4D03-EEDE-4779-393AD3840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7582" y="1802786"/>
              <a:ext cx="2517666" cy="20909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402DFC-D4B0-2958-AEE9-7AF29AA01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2261" y="3893730"/>
              <a:ext cx="2206791" cy="18327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8A257F-39C8-A497-A998-778C61222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2624" y="3893729"/>
              <a:ext cx="2206791" cy="183275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BCDEACC-9E0C-A7FF-AFC4-2793021A8658}"/>
              </a:ext>
            </a:extLst>
          </p:cNvPr>
          <p:cNvSpPr txBox="1"/>
          <p:nvPr/>
        </p:nvSpPr>
        <p:spPr>
          <a:xfrm>
            <a:off x="5021832" y="459326"/>
            <a:ext cx="57631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controlling shape and texture</a:t>
            </a:r>
          </a:p>
          <a:p>
            <a:endParaRPr lang="en-US" dirty="0"/>
          </a:p>
          <a:p>
            <a:r>
              <a:rPr lang="en-US" dirty="0"/>
              <a:t>Variance is zero</a:t>
            </a:r>
          </a:p>
          <a:p>
            <a:endParaRPr lang="en-US" dirty="0"/>
          </a:p>
          <a:p>
            <a:r>
              <a:rPr lang="en-US" dirty="0"/>
              <a:t>Color can’t contribute to explain the variance in embedding</a:t>
            </a:r>
          </a:p>
          <a:p>
            <a:endParaRPr lang="en-US" dirty="0"/>
          </a:p>
          <a:p>
            <a:r>
              <a:rPr lang="en-US" b="1" dirty="0"/>
              <a:t>Embeddings (representations) don’t distinguish colors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9BF85-B604-90C7-E3A7-0100DBE9DCDA}"/>
              </a:ext>
            </a:extLst>
          </p:cNvPr>
          <p:cNvSpPr txBox="1"/>
          <p:nvPr/>
        </p:nvSpPr>
        <p:spPr>
          <a:xfrm>
            <a:off x="4996553" y="2825754"/>
            <a:ext cx="7298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general, embedding cares shape more than texture</a:t>
            </a:r>
          </a:p>
          <a:p>
            <a:endParaRPr lang="en-US" dirty="0"/>
          </a:p>
          <a:p>
            <a:r>
              <a:rPr lang="en-US" dirty="0"/>
              <a:t>But there are exceptions: star texture is considered more than square shape</a:t>
            </a:r>
          </a:p>
          <a:p>
            <a:endParaRPr lang="en-US" dirty="0"/>
          </a:p>
          <a:p>
            <a:r>
              <a:rPr lang="en-US" dirty="0"/>
              <a:t>Occasional (stimuli-based) priority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5AACB6-73B1-A4A3-E9B2-E06E807FEEE7}"/>
              </a:ext>
            </a:extLst>
          </p:cNvPr>
          <p:cNvSpPr txBox="1"/>
          <p:nvPr/>
        </p:nvSpPr>
        <p:spPr>
          <a:xfrm>
            <a:off x="1368667" y="4378362"/>
            <a:ext cx="102764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one feature is really weird in its dimension</a:t>
            </a:r>
          </a:p>
          <a:p>
            <a:endParaRPr lang="en-US" dirty="0"/>
          </a:p>
          <a:p>
            <a:r>
              <a:rPr lang="en-US" dirty="0"/>
              <a:t>The distance on that dimension is huge</a:t>
            </a:r>
          </a:p>
          <a:p>
            <a:endParaRPr lang="en-US" dirty="0"/>
          </a:p>
          <a:p>
            <a:r>
              <a:rPr lang="en-US" dirty="0"/>
              <a:t>After normalization, other dimensions get weighted down</a:t>
            </a:r>
          </a:p>
          <a:p>
            <a:endParaRPr lang="en-US" dirty="0"/>
          </a:p>
          <a:p>
            <a:r>
              <a:rPr lang="en-US" dirty="0"/>
              <a:t>Resulting in the dominance of that dimension in that case.</a:t>
            </a:r>
          </a:p>
          <a:p>
            <a:endParaRPr lang="en-US" dirty="0"/>
          </a:p>
          <a:p>
            <a:r>
              <a:rPr lang="en-US" dirty="0"/>
              <a:t>“Snake shape one cluster”; Law 1: </a:t>
            </a:r>
            <a:r>
              <a:rPr lang="en-US" b="1" i="1" dirty="0"/>
              <a:t>larger within-dimension feature distance leads to dimension dominance</a:t>
            </a:r>
          </a:p>
        </p:txBody>
      </p:sp>
    </p:spTree>
    <p:extLst>
      <p:ext uri="{BB962C8B-B14F-4D97-AF65-F5344CB8AC3E}">
        <p14:creationId xmlns:p14="http://schemas.microsoft.com/office/powerpoint/2010/main" val="1606363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0C2594-3073-1207-1D4F-16041D6667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11" r="51515"/>
          <a:stretch>
            <a:fillRect/>
          </a:stretch>
        </p:blipFill>
        <p:spPr>
          <a:xfrm>
            <a:off x="273424" y="1791049"/>
            <a:ext cx="1609164" cy="2651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F2D73-E2E7-0AB6-B680-D0DC44040C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974" r="27389"/>
          <a:stretch>
            <a:fillRect/>
          </a:stretch>
        </p:blipFill>
        <p:spPr>
          <a:xfrm>
            <a:off x="3898649" y="1847517"/>
            <a:ext cx="2679617" cy="2906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418B2-89CD-CF99-A035-2F18358D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375" r="50610"/>
          <a:stretch>
            <a:fillRect/>
          </a:stretch>
        </p:blipFill>
        <p:spPr>
          <a:xfrm>
            <a:off x="8990095" y="1791049"/>
            <a:ext cx="1727499" cy="2801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CD8362-E771-9EB8-F92A-AB96E794DD6D}"/>
              </a:ext>
            </a:extLst>
          </p:cNvPr>
          <p:cNvSpPr txBox="1"/>
          <p:nvPr/>
        </p:nvSpPr>
        <p:spPr>
          <a:xfrm>
            <a:off x="8805032" y="5010483"/>
            <a:ext cx="209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Perceptual similarity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7CB72-8BB4-5507-15BE-E0229402F59A}"/>
              </a:ext>
            </a:extLst>
          </p:cNvPr>
          <p:cNvSpPr txBox="1"/>
          <p:nvPr/>
        </p:nvSpPr>
        <p:spPr>
          <a:xfrm>
            <a:off x="5412947" y="5010483"/>
            <a:ext cx="116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Weirdness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3B489-5F55-915C-7292-650B87D520A5}"/>
              </a:ext>
            </a:extLst>
          </p:cNvPr>
          <p:cNvSpPr txBox="1"/>
          <p:nvPr/>
        </p:nvSpPr>
        <p:spPr>
          <a:xfrm>
            <a:off x="1289342" y="5010483"/>
            <a:ext cx="18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Representativenss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00BB30-9652-EE44-C803-AD3D355784D7}"/>
              </a:ext>
            </a:extLst>
          </p:cNvPr>
          <p:cNvSpPr txBox="1"/>
          <p:nvPr/>
        </p:nvSpPr>
        <p:spPr>
          <a:xfrm>
            <a:off x="1739569" y="419548"/>
            <a:ext cx="851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Cautious about interpretation generalization: </a:t>
            </a:r>
            <a:r>
              <a:rPr lang="en-US" b="1" dirty="0"/>
              <a:t>don’t just about clustering/PCA and model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D13822-1615-FF7A-7C51-28DD77691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422" t="5974"/>
          <a:stretch>
            <a:fillRect/>
          </a:stretch>
        </p:blipFill>
        <p:spPr>
          <a:xfrm>
            <a:off x="5745069" y="1878893"/>
            <a:ext cx="833197" cy="2906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D7C988-0769-7A3E-C7BB-542AD54E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172" t="4611" r="4029"/>
          <a:stretch>
            <a:fillRect/>
          </a:stretch>
        </p:blipFill>
        <p:spPr>
          <a:xfrm>
            <a:off x="1954702" y="1791049"/>
            <a:ext cx="623944" cy="2651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8623D7-D867-B7E1-B283-957D7156C2A0}"/>
              </a:ext>
            </a:extLst>
          </p:cNvPr>
          <p:cNvSpPr txBox="1"/>
          <p:nvPr/>
        </p:nvSpPr>
        <p:spPr>
          <a:xfrm>
            <a:off x="559398" y="5379815"/>
            <a:ext cx="325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just because dense, all similar</a:t>
            </a:r>
          </a:p>
        </p:txBody>
      </p:sp>
    </p:spTree>
    <p:extLst>
      <p:ext uri="{BB962C8B-B14F-4D97-AF65-F5344CB8AC3E}">
        <p14:creationId xmlns:p14="http://schemas.microsoft.com/office/powerpoint/2010/main" val="3702572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5B4F-A83A-044B-3F1C-E07BEA66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1DF79-B1C5-7B89-0104-056F83B7C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36085"/>
            <a:ext cx="10515600" cy="254087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SPoSE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Operationalize IV (predictors, driving factors)</a:t>
            </a:r>
          </a:p>
          <a:p>
            <a:pPr lvl="1"/>
            <a:r>
              <a:rPr lang="en-US" dirty="0"/>
              <a:t>Novelty: word frequency; generate AI summary</a:t>
            </a:r>
          </a:p>
          <a:p>
            <a:pPr lvl="1"/>
            <a:r>
              <a:rPr lang="en-US" dirty="0"/>
              <a:t>Ambiguity: classification entropy; free-association entropy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63BEF-920F-9FCD-D5EC-2DAFB6A1F801}"/>
              </a:ext>
            </a:extLst>
          </p:cNvPr>
          <p:cNvSpPr txBox="1"/>
          <p:nvPr/>
        </p:nvSpPr>
        <p:spPr>
          <a:xfrm>
            <a:off x="910170" y="1301700"/>
            <a:ext cx="830913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</a:t>
            </a:r>
          </a:p>
          <a:p>
            <a:pPr marL="342900" indent="-342900">
              <a:buAutoNum type="arabicPeriod"/>
            </a:pPr>
            <a:r>
              <a:rPr lang="en-US" dirty="0"/>
              <a:t>Select dimensions and feature (cognitive map | Erie Boorman; Classification | Tom)</a:t>
            </a:r>
          </a:p>
          <a:p>
            <a:pPr marL="342900" indent="-342900">
              <a:buAutoNum type="arabicPeriod"/>
            </a:pPr>
            <a:r>
              <a:rPr lang="en-US" dirty="0"/>
              <a:t>For each dimension, rank of weirdness</a:t>
            </a:r>
          </a:p>
          <a:p>
            <a:pPr marL="342900" indent="-342900">
              <a:buAutoNum type="arabicPeriod"/>
            </a:pPr>
            <a:r>
              <a:rPr lang="en-US" dirty="0"/>
              <a:t>normalize?</a:t>
            </a:r>
          </a:p>
          <a:p>
            <a:pPr marL="342900" indent="-342900">
              <a:buAutoNum type="arabicPeriod"/>
            </a:pPr>
            <a:r>
              <a:rPr lang="en-US" dirty="0"/>
              <a:t>Competing between dimensions</a:t>
            </a:r>
          </a:p>
          <a:p>
            <a:pPr marL="342900" indent="-342900">
              <a:buAutoNum type="arabicPeriod"/>
            </a:pPr>
            <a:r>
              <a:rPr lang="en-US" dirty="0"/>
              <a:t>Calculate distance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8A98C-99E4-6AA4-1591-A66B9EEA60CF}"/>
              </a:ext>
            </a:extLst>
          </p:cNvPr>
          <p:cNvSpPr txBox="1"/>
          <p:nvPr/>
        </p:nvSpPr>
        <p:spPr>
          <a:xfrm>
            <a:off x="9219304" y="236668"/>
            <a:ext cx="28058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Talk</a:t>
            </a:r>
          </a:p>
          <a:p>
            <a:r>
              <a:rPr lang="en-US" dirty="0"/>
              <a:t>Alaska representation, color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Lookup</a:t>
            </a:r>
          </a:p>
          <a:p>
            <a:r>
              <a:rPr lang="en-US" dirty="0"/>
              <a:t>Classification paper</a:t>
            </a:r>
          </a:p>
          <a:p>
            <a:endParaRPr lang="en-US" dirty="0"/>
          </a:p>
          <a:p>
            <a:r>
              <a:rPr lang="en-US" dirty="0"/>
              <a:t>Potential</a:t>
            </a:r>
          </a:p>
          <a:p>
            <a:r>
              <a:rPr lang="en-US" dirty="0"/>
              <a:t>LLM embedding node</a:t>
            </a:r>
          </a:p>
          <a:p>
            <a:r>
              <a:rPr lang="en-US" dirty="0"/>
              <a:t>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26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10D15-AB56-752C-9C08-CBF1ABAA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46" y="3740972"/>
            <a:ext cx="3696564" cy="2892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CED3AD-A540-AB68-CF6A-1151E6EE2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325" y="2342440"/>
            <a:ext cx="4397807" cy="1086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33409-ED8E-8C60-EEAD-54932F4A6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507" y="0"/>
            <a:ext cx="190701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B31E1-2D45-DE8B-289E-176CBA1F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969" y="57483"/>
            <a:ext cx="3052524" cy="2024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533F2-288A-2FD2-5D03-7FF20EB8CEDE}"/>
              </a:ext>
            </a:extLst>
          </p:cNvPr>
          <p:cNvSpPr txBox="1"/>
          <p:nvPr/>
        </p:nvSpPr>
        <p:spPr>
          <a:xfrm>
            <a:off x="394741" y="51801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64021-3759-54F3-FD65-EE18227F31AA}"/>
              </a:ext>
            </a:extLst>
          </p:cNvPr>
          <p:cNvSpPr txBox="1"/>
          <p:nvPr/>
        </p:nvSpPr>
        <p:spPr>
          <a:xfrm>
            <a:off x="99234" y="3758011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+ texture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C0E3F693-4603-F27A-97CA-DF3570F48420}"/>
              </a:ext>
            </a:extLst>
          </p:cNvPr>
          <p:cNvSpPr/>
          <p:nvPr/>
        </p:nvSpPr>
        <p:spPr>
          <a:xfrm>
            <a:off x="1861073" y="1387736"/>
            <a:ext cx="623943" cy="51098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8DED446-38D8-1E38-58EC-7CDC0E9E2A70}"/>
              </a:ext>
            </a:extLst>
          </p:cNvPr>
          <p:cNvSpPr/>
          <p:nvPr/>
        </p:nvSpPr>
        <p:spPr>
          <a:xfrm>
            <a:off x="1791319" y="128045"/>
            <a:ext cx="623943" cy="11492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8720D-4AE2-FDFF-CD9A-CACD4B592092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736238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C0227-4264-257F-8168-74952CA1A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01" y="3482787"/>
            <a:ext cx="3559086" cy="27849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E5EB8C-CE9D-EC78-6FD2-CA74185BE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01" y="2345064"/>
            <a:ext cx="4169485" cy="10301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F1887-4492-9A82-CD9F-84C4FF1BE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010" y="1584062"/>
            <a:ext cx="3564375" cy="3966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6185F-B60D-EA05-8AD5-C65935EDD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801" y="215152"/>
            <a:ext cx="3075267" cy="2052245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7B854C00-A05A-AE8E-2845-B55A2921EDF9}"/>
              </a:ext>
            </a:extLst>
          </p:cNvPr>
          <p:cNvSpPr/>
          <p:nvPr/>
        </p:nvSpPr>
        <p:spPr>
          <a:xfrm>
            <a:off x="1936070" y="1905446"/>
            <a:ext cx="623943" cy="33241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504B4-D2BA-23AA-C16E-DC49E1C24B57}"/>
              </a:ext>
            </a:extLst>
          </p:cNvPr>
          <p:cNvSpPr txBox="1"/>
          <p:nvPr/>
        </p:nvSpPr>
        <p:spPr>
          <a:xfrm>
            <a:off x="278328" y="3382836"/>
            <a:ext cx="16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+ texture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82B3F-9F8C-1CD7-EAF7-A358D74A10F0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Experiment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7183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6E61F-9D69-E750-6D28-797AB08E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93" y="2348493"/>
            <a:ext cx="3559086" cy="2784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52952C-78E9-8AD5-4D03-A8D24B0D7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916" y="2348493"/>
            <a:ext cx="3696564" cy="2892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9D5A79-5D2E-BDA9-8C7F-B443B0792C82}"/>
              </a:ext>
            </a:extLst>
          </p:cNvPr>
          <p:cNvSpPr txBox="1"/>
          <p:nvPr/>
        </p:nvSpPr>
        <p:spPr>
          <a:xfrm>
            <a:off x="2936838" y="1764256"/>
            <a:ext cx="19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weird shapes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E1A4E-924D-E8ED-8F86-8453681FA6FA}"/>
              </a:ext>
            </a:extLst>
          </p:cNvPr>
          <p:cNvSpPr txBox="1"/>
          <p:nvPr/>
        </p:nvSpPr>
        <p:spPr>
          <a:xfrm>
            <a:off x="7596692" y="1764256"/>
            <a:ext cx="215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weird 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4E5F6-D3D5-01C5-EA56-A2B88115DC8D}"/>
              </a:ext>
            </a:extLst>
          </p:cNvPr>
          <p:cNvSpPr txBox="1"/>
          <p:nvPr/>
        </p:nvSpPr>
        <p:spPr>
          <a:xfrm>
            <a:off x="4672790" y="65178"/>
            <a:ext cx="165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Experiment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31846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CF202-9FB4-AA2B-DF63-72802016A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35" y="126253"/>
            <a:ext cx="5003800" cy="37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B408E-DA9D-1BE6-E07C-9DBB9792F69D}"/>
              </a:ext>
            </a:extLst>
          </p:cNvPr>
          <p:cNvSpPr txBox="1"/>
          <p:nvPr/>
        </p:nvSpPr>
        <p:spPr>
          <a:xfrm>
            <a:off x="3689873" y="3872753"/>
            <a:ext cx="418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Differentiate who, but only boy from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8F931-5B4A-8A6B-CD9A-1DFF4F9A89AA}"/>
              </a:ext>
            </a:extLst>
          </p:cNvPr>
          <p:cNvSpPr txBox="1"/>
          <p:nvPr/>
        </p:nvSpPr>
        <p:spPr>
          <a:xfrm>
            <a:off x="3689873" y="4423186"/>
            <a:ext cx="483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Differentiate where, all (park, shopping-mall, zoo)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F146E2-902A-B0DD-4A42-65412BE6C4C1}"/>
              </a:ext>
            </a:extLst>
          </p:cNvPr>
          <p:cNvSpPr txBox="1"/>
          <p:nvPr/>
        </p:nvSpPr>
        <p:spPr>
          <a:xfrm>
            <a:off x="6545440" y="5361766"/>
            <a:ext cx="1582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  <a:p>
            <a:endParaRPr lang="en-US" dirty="0"/>
          </a:p>
          <a:p>
            <a:r>
              <a:rPr lang="en-US" dirty="0"/>
              <a:t>Grandma, 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277CC-817B-D9CA-9B80-8BACD617D713}"/>
              </a:ext>
            </a:extLst>
          </p:cNvPr>
          <p:cNvSpPr txBox="1"/>
          <p:nvPr/>
        </p:nvSpPr>
        <p:spPr>
          <a:xfrm>
            <a:off x="4241883" y="5342951"/>
            <a:ext cx="15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Park, zoo, mall</a:t>
            </a:r>
          </a:p>
        </p:txBody>
      </p:sp>
    </p:spTree>
    <p:extLst>
      <p:ext uri="{BB962C8B-B14F-4D97-AF65-F5344CB8AC3E}">
        <p14:creationId xmlns:p14="http://schemas.microsoft.com/office/powerpoint/2010/main" val="414450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FBCFE-F536-330A-FE27-4383BEA7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07" y="105539"/>
            <a:ext cx="3049710" cy="2289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A1547-B27D-6596-48C1-DDC2BA77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61" y="4790700"/>
            <a:ext cx="2727826" cy="2042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D97D7-5403-73F9-BA47-7C4C92CA7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687" y="2592641"/>
            <a:ext cx="2535343" cy="2265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B033F3-98B4-AA1C-8EEB-F6C5900AC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07" y="2448119"/>
            <a:ext cx="3057470" cy="2289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11252-662D-5E70-81C8-8CC86D7DD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241" y="105538"/>
            <a:ext cx="3057472" cy="2289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0ED126-D9D8-827B-F105-685E4C042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713" y="2493132"/>
            <a:ext cx="2528287" cy="22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95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F3994-44DD-4FF1-5F6C-BDF3339797B4}"/>
              </a:ext>
            </a:extLst>
          </p:cNvPr>
          <p:cNvSpPr txBox="1"/>
          <p:nvPr/>
        </p:nvSpPr>
        <p:spPr>
          <a:xfrm>
            <a:off x="225911" y="290456"/>
            <a:ext cx="437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association between who and 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2ECA9-9D2D-4BDD-C8F0-6E1BEE7B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3806" y="1028625"/>
            <a:ext cx="5003800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7BB2C-BE75-58A6-A62F-6D80BB666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03" y="0"/>
            <a:ext cx="5003800" cy="374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8EEDA-3EA9-7976-BA83-F0FE85381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684" y="3746500"/>
            <a:ext cx="4155698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1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6D334-0992-1354-372C-76067D2F8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3A019F-4459-9571-80B6-BD377E940AEC}"/>
              </a:ext>
            </a:extLst>
          </p:cNvPr>
          <p:cNvSpPr txBox="1"/>
          <p:nvPr/>
        </p:nvSpPr>
        <p:spPr>
          <a:xfrm>
            <a:off x="2250885" y="3360143"/>
            <a:ext cx="184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Leong et al.,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F637B-A6E0-2D57-6469-BC85C4DB0802}"/>
              </a:ext>
            </a:extLst>
          </p:cNvPr>
          <p:cNvSpPr txBox="1"/>
          <p:nvPr/>
        </p:nvSpPr>
        <p:spPr>
          <a:xfrm>
            <a:off x="2242068" y="6268297"/>
            <a:ext cx="186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Flesch et al., 2018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DA4A3-D448-DBD1-7923-42F101968FEA}"/>
              </a:ext>
            </a:extLst>
          </p:cNvPr>
          <p:cNvSpPr txBox="1"/>
          <p:nvPr/>
        </p:nvSpPr>
        <p:spPr>
          <a:xfrm>
            <a:off x="1220186" y="783563"/>
            <a:ext cx="926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Humans flexibly attend to task-relevant dimensions when goal presented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A8ACC-5A4D-D5B1-AC76-8D0AE65F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86" y="1322808"/>
            <a:ext cx="3908763" cy="20373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8CA9A-8335-C474-8F50-FF3A102D6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59" y="3968716"/>
            <a:ext cx="3341416" cy="2214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6254F-B55C-D082-586E-F76ADF0C0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101" y="1322808"/>
            <a:ext cx="3585167" cy="1997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DDE75B-C4DC-A9E5-CF91-CF0C8A30DAB3}"/>
              </a:ext>
            </a:extLst>
          </p:cNvPr>
          <p:cNvSpPr txBox="1"/>
          <p:nvPr/>
        </p:nvSpPr>
        <p:spPr>
          <a:xfrm>
            <a:off x="7113765" y="3388508"/>
            <a:ext cx="231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Mahmoodi et al., 2023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ECC42F-F0DA-A235-859D-9C41950AF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052" y="3840327"/>
            <a:ext cx="3621264" cy="2496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8245F-7BB1-40D6-6D82-4369698B43F8}"/>
              </a:ext>
            </a:extLst>
          </p:cNvPr>
          <p:cNvSpPr txBox="1"/>
          <p:nvPr/>
        </p:nvSpPr>
        <p:spPr>
          <a:xfrm>
            <a:off x="7355690" y="6364809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Çukur</a:t>
            </a:r>
            <a:r>
              <a:rPr lang="en-US" dirty="0"/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2137030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22C99-D843-9C57-B8A7-3FD35504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5" y="189530"/>
            <a:ext cx="5003800" cy="374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38C4B-8E42-E492-9D42-DB5725EA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06" y="361651"/>
            <a:ext cx="4400621" cy="374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DBC2F-C420-BE4A-2BE5-4E405B05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22" y="3539265"/>
            <a:ext cx="4179345" cy="3129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E01D7-80B4-CA5D-990F-218DD3734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49849"/>
            <a:ext cx="5003800" cy="374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FD2B68-0687-7488-6FE8-20037444B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36" y="3318734"/>
            <a:ext cx="2943343" cy="2618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21CC57-353E-AFB8-BCA9-53535FED7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5747" y="261995"/>
            <a:ext cx="4325523" cy="38395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B62AF-7958-7324-7A56-95485E3B1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2463500"/>
            <a:ext cx="3904670" cy="3473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F889C-B6B5-633E-7CD0-74F30BAA9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0250" y="2950492"/>
            <a:ext cx="3364828" cy="29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4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4376E-7F92-ED1F-2BE9-1689E668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79874-50C5-9EDA-9EDC-89081935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5" y="189530"/>
            <a:ext cx="3860950" cy="2890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F5AE8-815F-512B-2BE0-C5AF691FB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17" y="0"/>
            <a:ext cx="3226246" cy="274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70D00-84D8-D148-E4FF-FC5BFD3E5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22" y="3539265"/>
            <a:ext cx="4179345" cy="3129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D5675-7CDA-6CE9-F59A-7DB911A40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078" y="3080343"/>
            <a:ext cx="5003800" cy="3746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80287-CCE4-F8E2-28F3-1E551614AEF6}"/>
              </a:ext>
            </a:extLst>
          </p:cNvPr>
          <p:cNvSpPr txBox="1"/>
          <p:nvPr/>
        </p:nvSpPr>
        <p:spPr>
          <a:xfrm>
            <a:off x="2452743" y="6758060"/>
            <a:ext cx="279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Largest sparsity among who</a:t>
            </a:r>
          </a:p>
          <a:p>
            <a:r>
              <a:rPr lang="en-US" dirty="0"/>
              <a:t>Common 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EE6A5-770F-C9C2-DD9B-0FA57E5CB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7016" y="4265589"/>
            <a:ext cx="1105679" cy="983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1495AB-6CF3-E00A-59E7-D3358F735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500" y="1116002"/>
            <a:ext cx="1169243" cy="10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D99E8-EA4C-CD0B-26D0-42B2E554B2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372" y="760643"/>
            <a:ext cx="1377412" cy="122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7903A5-DF2C-D0CD-32A1-67F6626E2A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241" y="4265589"/>
            <a:ext cx="1550185" cy="137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2E13A1C-AFE9-D414-5D71-0B85636C91F7}"/>
              </a:ext>
            </a:extLst>
          </p:cNvPr>
          <p:cNvSpPr txBox="1"/>
          <p:nvPr/>
        </p:nvSpPr>
        <p:spPr>
          <a:xfrm>
            <a:off x="1100705" y="-116310"/>
            <a:ext cx="2638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Typical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suppress others</a:t>
            </a:r>
          </a:p>
          <a:p>
            <a:r>
              <a:rPr lang="en-US" dirty="0">
                <a:sym typeface="Wingdings" pitchFamily="2" charset="2"/>
              </a:rPr>
              <a:t>Prototype, weird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F9223B-AAD7-0591-4266-3C8AA9C1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88" y="3024455"/>
            <a:ext cx="2862503" cy="25465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0DB7E5-2439-8922-EEB0-0CB5A449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737" y="2975495"/>
            <a:ext cx="3156502" cy="28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9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B4E16-9393-DE71-A6CF-E115A7F7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AE3-48B0-F985-4B1E-15B84816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45" y="4172581"/>
            <a:ext cx="2813632" cy="2503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52E7C8-BFB6-BA89-E31D-25874724E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50" y="4181949"/>
            <a:ext cx="2806700" cy="2513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4C5B3-EF0D-8863-DD2E-2A966E229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68" y="999500"/>
            <a:ext cx="2952410" cy="26384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6A3E96-3176-4045-97AD-6847172D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799" y="4172581"/>
            <a:ext cx="2806700" cy="2508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75A3D-7F91-70E1-C275-057FE5532B2B}"/>
              </a:ext>
            </a:extLst>
          </p:cNvPr>
          <p:cNvSpPr txBox="1"/>
          <p:nvPr/>
        </p:nvSpPr>
        <p:spPr>
          <a:xfrm>
            <a:off x="8990207" y="3683445"/>
            <a:ext cx="67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57245-0AAF-9760-4AB2-72E5B4332723}"/>
              </a:ext>
            </a:extLst>
          </p:cNvPr>
          <p:cNvSpPr txBox="1"/>
          <p:nvPr/>
        </p:nvSpPr>
        <p:spPr>
          <a:xfrm>
            <a:off x="9103472" y="591961"/>
            <a:ext cx="660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F4E643-115A-AEDF-E958-541C5C8B6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845" y="1044980"/>
            <a:ext cx="2637663" cy="23518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BAFD20-FFD1-3B93-E7A9-4F905806E094}"/>
              </a:ext>
            </a:extLst>
          </p:cNvPr>
          <p:cNvSpPr txBox="1"/>
          <p:nvPr/>
        </p:nvSpPr>
        <p:spPr>
          <a:xfrm>
            <a:off x="2398038" y="67564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126A9B-38AB-E588-F0B7-18277A1DFC5A}"/>
              </a:ext>
            </a:extLst>
          </p:cNvPr>
          <p:cNvSpPr txBox="1"/>
          <p:nvPr/>
        </p:nvSpPr>
        <p:spPr>
          <a:xfrm>
            <a:off x="2638922" y="3837256"/>
            <a:ext cx="49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6A59D-131F-4CB2-07BA-CF666D7E6A42}"/>
              </a:ext>
            </a:extLst>
          </p:cNvPr>
          <p:cNvSpPr txBox="1"/>
          <p:nvPr/>
        </p:nvSpPr>
        <p:spPr>
          <a:xfrm>
            <a:off x="6078419" y="3812617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slash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147A0B-7CA2-B4CA-5F8A-13FEC7E78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4817" y="1044980"/>
            <a:ext cx="2952409" cy="26384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535345-62F8-C9BA-6BF2-AC2EF8AE5CC3}"/>
              </a:ext>
            </a:extLst>
          </p:cNvPr>
          <p:cNvSpPr txBox="1"/>
          <p:nvPr/>
        </p:nvSpPr>
        <p:spPr>
          <a:xfrm>
            <a:off x="5803014" y="630168"/>
            <a:ext cx="53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AE712-9F5A-4505-FB0D-7785468998C8}"/>
              </a:ext>
            </a:extLst>
          </p:cNvPr>
          <p:cNvSpPr txBox="1"/>
          <p:nvPr/>
        </p:nvSpPr>
        <p:spPr>
          <a:xfrm>
            <a:off x="625033" y="1539433"/>
            <a:ext cx="71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A31F2-92B8-F033-BC9F-62BDAD6E0090}"/>
              </a:ext>
            </a:extLst>
          </p:cNvPr>
          <p:cNvSpPr txBox="1"/>
          <p:nvPr/>
        </p:nvSpPr>
        <p:spPr>
          <a:xfrm>
            <a:off x="5664760" y="182872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texture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135D17-B39B-CB76-2B62-D1BE5116C1D5}"/>
              </a:ext>
            </a:extLst>
          </p:cNvPr>
          <p:cNvSpPr txBox="1"/>
          <p:nvPr/>
        </p:nvSpPr>
        <p:spPr>
          <a:xfrm>
            <a:off x="9057531" y="222629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shape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D53E7-01D8-6F10-9399-0F2BDBC590DC}"/>
              </a:ext>
            </a:extLst>
          </p:cNvPr>
          <p:cNvSpPr txBox="1"/>
          <p:nvPr/>
        </p:nvSpPr>
        <p:spPr>
          <a:xfrm>
            <a:off x="2590255" y="222629"/>
            <a:ext cx="66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03777-593E-1E3B-CB59-D907EC30A126}"/>
              </a:ext>
            </a:extLst>
          </p:cNvPr>
          <p:cNvSpPr txBox="1"/>
          <p:nvPr/>
        </p:nvSpPr>
        <p:spPr>
          <a:xfrm>
            <a:off x="503583" y="5181600"/>
            <a:ext cx="101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59498-5082-3EB0-3162-F0E41532E636}"/>
              </a:ext>
            </a:extLst>
          </p:cNvPr>
          <p:cNvSpPr txBox="1"/>
          <p:nvPr/>
        </p:nvSpPr>
        <p:spPr>
          <a:xfrm>
            <a:off x="901148" y="-26504"/>
            <a:ext cx="1356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Equally poor</a:t>
            </a:r>
          </a:p>
        </p:txBody>
      </p:sp>
    </p:spTree>
    <p:extLst>
      <p:ext uri="{BB962C8B-B14F-4D97-AF65-F5344CB8AC3E}">
        <p14:creationId xmlns:p14="http://schemas.microsoft.com/office/powerpoint/2010/main" val="4115786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519A0-83D3-9D78-76BF-6D90B6E5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1" y="3685106"/>
            <a:ext cx="2825750" cy="2508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E0B82-2EEB-081C-24DD-4564AF951189}"/>
              </a:ext>
            </a:extLst>
          </p:cNvPr>
          <p:cNvSpPr txBox="1"/>
          <p:nvPr/>
        </p:nvSpPr>
        <p:spPr>
          <a:xfrm>
            <a:off x="3326296" y="10601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4EDA7-E039-6014-C22E-BBCE15DAB1DD}"/>
              </a:ext>
            </a:extLst>
          </p:cNvPr>
          <p:cNvSpPr txBox="1"/>
          <p:nvPr/>
        </p:nvSpPr>
        <p:spPr>
          <a:xfrm>
            <a:off x="8355496" y="106017"/>
            <a:ext cx="82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Where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66DB5-E813-E239-AAD3-33AA09F2EE61}"/>
              </a:ext>
            </a:extLst>
          </p:cNvPr>
          <p:cNvSpPr txBox="1"/>
          <p:nvPr/>
        </p:nvSpPr>
        <p:spPr>
          <a:xfrm>
            <a:off x="1072722" y="3255202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B386C-5275-9CA7-05F3-52F08D24A4CB}"/>
              </a:ext>
            </a:extLst>
          </p:cNvPr>
          <p:cNvSpPr txBox="1"/>
          <p:nvPr/>
        </p:nvSpPr>
        <p:spPr>
          <a:xfrm>
            <a:off x="3128901" y="59649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bruce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9638E4-4DEF-C0FB-40A0-873AE65A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882" y="3933882"/>
            <a:ext cx="2944770" cy="2613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E8904-62A0-8C34-7B10-E7460FB0DD8C}"/>
              </a:ext>
            </a:extLst>
          </p:cNvPr>
          <p:cNvSpPr txBox="1"/>
          <p:nvPr/>
        </p:nvSpPr>
        <p:spPr>
          <a:xfrm>
            <a:off x="7491558" y="3577517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02E9F-9034-F99E-8ED9-17B7430F8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34" y="1026396"/>
            <a:ext cx="2825751" cy="2508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6F361-9E16-3454-629E-ADE959CEE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4613" y="4138086"/>
            <a:ext cx="2951387" cy="26138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95486A-0E31-1335-2BCF-D7C0E00C773E}"/>
              </a:ext>
            </a:extLst>
          </p:cNvPr>
          <p:cNvSpPr txBox="1"/>
          <p:nvPr/>
        </p:nvSpPr>
        <p:spPr>
          <a:xfrm>
            <a:off x="4475386" y="3716362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545858-2F69-81C1-1A74-79580701F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6267" y="1048226"/>
            <a:ext cx="2577989" cy="22934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79D589-82DA-F8D2-4285-1EEA8A346083}"/>
              </a:ext>
            </a:extLst>
          </p:cNvPr>
          <p:cNvSpPr txBox="1"/>
          <p:nvPr/>
        </p:nvSpPr>
        <p:spPr>
          <a:xfrm>
            <a:off x="8612746" y="65706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858D7E-9658-D795-2180-7B8E4B192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028" y="4322448"/>
            <a:ext cx="2577990" cy="22934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12574C-FBBC-8709-CBE4-688A00C089FB}"/>
              </a:ext>
            </a:extLst>
          </p:cNvPr>
          <p:cNvSpPr txBox="1"/>
          <p:nvPr/>
        </p:nvSpPr>
        <p:spPr>
          <a:xfrm>
            <a:off x="10539253" y="3901028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5DAAA-7E19-7ADF-4607-429BB601E1CE}"/>
              </a:ext>
            </a:extLst>
          </p:cNvPr>
          <p:cNvSpPr txBox="1"/>
          <p:nvPr/>
        </p:nvSpPr>
        <p:spPr>
          <a:xfrm>
            <a:off x="10336696" y="238539"/>
            <a:ext cx="150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Equally strong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3B5E96-F773-AC7A-C821-43AC882B2FE4}"/>
              </a:ext>
            </a:extLst>
          </p:cNvPr>
          <p:cNvSpPr txBox="1"/>
          <p:nvPr/>
        </p:nvSpPr>
        <p:spPr>
          <a:xfrm>
            <a:off x="102981" y="106017"/>
            <a:ext cx="351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entirely rarity</a:t>
            </a:r>
          </a:p>
          <a:p>
            <a:r>
              <a:rPr lang="en-US" dirty="0"/>
              <a:t>But rarity could be one (</a:t>
            </a:r>
            <a:r>
              <a:rPr lang="en-US" dirty="0" err="1"/>
              <a:t>bruce</a:t>
            </a:r>
            <a:r>
              <a:rPr lang="en-US" dirty="0"/>
              <a:t>, boy)</a:t>
            </a:r>
          </a:p>
        </p:txBody>
      </p:sp>
    </p:spTree>
    <p:extLst>
      <p:ext uri="{BB962C8B-B14F-4D97-AF65-F5344CB8AC3E}">
        <p14:creationId xmlns:p14="http://schemas.microsoft.com/office/powerpoint/2010/main" val="3252906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2A89A3-F6D6-8E2F-774F-16CEBF6B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9" y="1785178"/>
            <a:ext cx="56388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AF5EB-BB1B-7552-3A5A-14854B52B947}"/>
              </a:ext>
            </a:extLst>
          </p:cNvPr>
          <p:cNvSpPr txBox="1"/>
          <p:nvPr/>
        </p:nvSpPr>
        <p:spPr>
          <a:xfrm>
            <a:off x="1749625" y="68773"/>
            <a:ext cx="355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Bruce&gt;woman= Man&gt;boy&gt;grandma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8F745A-1753-FA50-EE8C-6E823BC796B4}"/>
              </a:ext>
            </a:extLst>
          </p:cNvPr>
          <p:cNvSpPr txBox="1"/>
          <p:nvPr/>
        </p:nvSpPr>
        <p:spPr>
          <a:xfrm>
            <a:off x="1819534" y="473911"/>
            <a:ext cx="3127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Semantic:</a:t>
            </a:r>
          </a:p>
          <a:p>
            <a:endParaRPr lang="en-US" dirty="0"/>
          </a:p>
          <a:p>
            <a:r>
              <a:rPr lang="en-US" dirty="0"/>
              <a:t>Woman-man; woman-grandma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50A52-53A3-DA78-986C-8B7091F3A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676124"/>
            <a:ext cx="5638800" cy="501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A1E5BB-0FF6-0E97-D59B-FC9EE1EFA451}"/>
              </a:ext>
            </a:extLst>
          </p:cNvPr>
          <p:cNvSpPr txBox="1"/>
          <p:nvPr/>
        </p:nvSpPr>
        <p:spPr>
          <a:xfrm>
            <a:off x="7481190" y="67909"/>
            <a:ext cx="365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Zoo&gt;airport&gt;mall=park=desert&gt;none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D79464-F1CE-DADB-0F92-76C105E81492}"/>
              </a:ext>
            </a:extLst>
          </p:cNvPr>
          <p:cNvSpPr txBox="1"/>
          <p:nvPr/>
        </p:nvSpPr>
        <p:spPr>
          <a:xfrm>
            <a:off x="7551099" y="473047"/>
            <a:ext cx="141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Semantic:</a:t>
            </a:r>
          </a:p>
          <a:p>
            <a:r>
              <a:rPr lang="en-US" dirty="0"/>
              <a:t>More-airport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CDC6F-9008-DD17-2C3C-B0BF6DD65C29}"/>
              </a:ext>
            </a:extLst>
          </p:cNvPr>
          <p:cNvSpPr txBox="1"/>
          <p:nvPr/>
        </p:nvSpPr>
        <p:spPr>
          <a:xfrm>
            <a:off x="4530863" y="6692624"/>
            <a:ext cx="590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recognition?</a:t>
            </a:r>
          </a:p>
          <a:p>
            <a:r>
              <a:rPr lang="en-US" b="1" dirty="0"/>
              <a:t>With object, higher score, competitive (like zoo with giraffe)</a:t>
            </a:r>
          </a:p>
        </p:txBody>
      </p:sp>
    </p:spTree>
    <p:extLst>
      <p:ext uri="{BB962C8B-B14F-4D97-AF65-F5344CB8AC3E}">
        <p14:creationId xmlns:p14="http://schemas.microsoft.com/office/powerpoint/2010/main" val="3792957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49A9A-2720-E652-1BF3-47E67B69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D9059D-3D22-56F2-5A60-1514C0771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676124"/>
            <a:ext cx="5638800" cy="5016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9D1206-BE53-7341-255C-42086C523087}"/>
              </a:ext>
            </a:extLst>
          </p:cNvPr>
          <p:cNvSpPr txBox="1"/>
          <p:nvPr/>
        </p:nvSpPr>
        <p:spPr>
          <a:xfrm>
            <a:off x="7481190" y="67909"/>
            <a:ext cx="365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Zoo&gt;airport&gt;mall=park=desert&gt;none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FA9CC-EA32-FDE4-1567-B1EA76256F5E}"/>
              </a:ext>
            </a:extLst>
          </p:cNvPr>
          <p:cNvSpPr txBox="1"/>
          <p:nvPr/>
        </p:nvSpPr>
        <p:spPr>
          <a:xfrm>
            <a:off x="7551099" y="473047"/>
            <a:ext cx="1411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Semantic:</a:t>
            </a:r>
          </a:p>
          <a:p>
            <a:r>
              <a:rPr lang="en-US" dirty="0"/>
              <a:t>More-airport</a:t>
            </a:r>
          </a:p>
          <a:p>
            <a:r>
              <a:rPr lang="en-US" dirty="0"/>
              <a:t>None-other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536-5C98-9765-BC9D-6A52EBE96945}"/>
              </a:ext>
            </a:extLst>
          </p:cNvPr>
          <p:cNvSpPr txBox="1"/>
          <p:nvPr/>
        </p:nvSpPr>
        <p:spPr>
          <a:xfrm>
            <a:off x="4530863" y="6692624"/>
            <a:ext cx="5900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recognition?</a:t>
            </a:r>
          </a:p>
          <a:p>
            <a:r>
              <a:rPr lang="en-US" b="1" dirty="0"/>
              <a:t>With object, higher score, competitive (like zoo with giraffe)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38D3F-26DC-1018-7C9B-305843CD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18315"/>
            <a:ext cx="5664200" cy="5016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DE27B5-1533-5BA6-1B44-4BD9D7422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320149" y="667286"/>
            <a:ext cx="1018638" cy="9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6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7604-2D88-0943-8567-82A68D71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53610D-B2D9-7A30-6DA6-D17FCC7F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9" y="1785178"/>
            <a:ext cx="56388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A8598F-D1EF-604A-077F-53FE6E70E3A6}"/>
              </a:ext>
            </a:extLst>
          </p:cNvPr>
          <p:cNvSpPr txBox="1"/>
          <p:nvPr/>
        </p:nvSpPr>
        <p:spPr>
          <a:xfrm>
            <a:off x="1749625" y="68773"/>
            <a:ext cx="355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Bruce&gt;woman= Man&gt;boy&gt;grandma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D3970-6A98-C609-B46C-3F1B05690EED}"/>
              </a:ext>
            </a:extLst>
          </p:cNvPr>
          <p:cNvSpPr txBox="1"/>
          <p:nvPr/>
        </p:nvSpPr>
        <p:spPr>
          <a:xfrm>
            <a:off x="1819534" y="473911"/>
            <a:ext cx="3127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Semantic:</a:t>
            </a:r>
          </a:p>
          <a:p>
            <a:endParaRPr lang="en-US" dirty="0"/>
          </a:p>
          <a:p>
            <a:r>
              <a:rPr lang="en-US" dirty="0"/>
              <a:t>Woman-man; woman-grandma</a:t>
            </a:r>
          </a:p>
          <a:p>
            <a:r>
              <a:rPr lang="en-US" dirty="0"/>
              <a:t>None-other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E0FD48-A940-071F-3F35-C51F344F7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61" y="1785178"/>
            <a:ext cx="5367526" cy="4764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3C661-4822-2BA0-482D-2E1F1FF4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97" y="886718"/>
            <a:ext cx="1014464" cy="898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CB8DEB-189E-0590-FEC8-025380CB0CCC}"/>
              </a:ext>
            </a:extLst>
          </p:cNvPr>
          <p:cNvSpPr txBox="1"/>
          <p:nvPr/>
        </p:nvSpPr>
        <p:spPr>
          <a:xfrm>
            <a:off x="6891469" y="114939"/>
            <a:ext cx="5080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or low similarity to other features (target dim)</a:t>
            </a:r>
          </a:p>
          <a:p>
            <a:r>
              <a:rPr lang="en-US" b="1" dirty="0"/>
              <a:t>Leads to stronger other dim similarity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No people, no masking</a:t>
            </a:r>
          </a:p>
        </p:txBody>
      </p:sp>
    </p:spTree>
    <p:extLst>
      <p:ext uri="{BB962C8B-B14F-4D97-AF65-F5344CB8AC3E}">
        <p14:creationId xmlns:p14="http://schemas.microsoft.com/office/powerpoint/2010/main" val="184760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B0139-9759-A005-5897-6D737C25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88" y="2120348"/>
            <a:ext cx="3676119" cy="3263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03666-AF94-2EE4-10E2-7B87FA2D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687" y="2120348"/>
            <a:ext cx="3965563" cy="3512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30BC9E-78BE-00EB-D129-DFFE185CF031}"/>
              </a:ext>
            </a:extLst>
          </p:cNvPr>
          <p:cNvSpPr txBox="1"/>
          <p:nvPr/>
        </p:nvSpPr>
        <p:spPr>
          <a:xfrm>
            <a:off x="4744279" y="1007165"/>
            <a:ext cx="148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mix?</a:t>
            </a:r>
          </a:p>
          <a:p>
            <a:r>
              <a:rPr lang="en-US" dirty="0"/>
              <a:t>Or interaction</a:t>
            </a:r>
          </a:p>
        </p:txBody>
      </p:sp>
    </p:spTree>
    <p:extLst>
      <p:ext uri="{BB962C8B-B14F-4D97-AF65-F5344CB8AC3E}">
        <p14:creationId xmlns:p14="http://schemas.microsoft.com/office/powerpoint/2010/main" val="1529173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FA11A7-078D-A7F1-2B7F-BA58762C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920750"/>
            <a:ext cx="5638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CEA94-1F68-4AF3-3437-900AE6155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B29E27-A274-C68F-F840-4F8B53101ED2}"/>
              </a:ext>
            </a:extLst>
          </p:cNvPr>
          <p:cNvSpPr txBox="1"/>
          <p:nvPr/>
        </p:nvSpPr>
        <p:spPr>
          <a:xfrm>
            <a:off x="382805" y="772806"/>
            <a:ext cx="11809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Do humans show flexible attention allocation among dimensions during naturalistic viewing?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0BE59B-5FF7-D9A2-23BA-2B7CB29A3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26" y="2425774"/>
            <a:ext cx="2194560" cy="17693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CA459-A048-9397-E596-ABACC8A45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720" y="2425774"/>
            <a:ext cx="2194560" cy="1769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A8AEE-CEE9-1289-3336-C849CA8F4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0113" y="2411848"/>
            <a:ext cx="1955879" cy="17971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472B46-296B-519D-327E-B97D1BC551E5}"/>
              </a:ext>
            </a:extLst>
          </p:cNvPr>
          <p:cNvGrpSpPr/>
          <p:nvPr/>
        </p:nvGrpSpPr>
        <p:grpSpPr>
          <a:xfrm>
            <a:off x="1831658" y="4814941"/>
            <a:ext cx="8521750" cy="369332"/>
            <a:chOff x="1831658" y="4814941"/>
            <a:chExt cx="852175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92F272-4212-4F98-DDB5-3B1EF8E42101}"/>
                </a:ext>
              </a:extLst>
            </p:cNvPr>
            <p:cNvSpPr txBox="1"/>
            <p:nvPr/>
          </p:nvSpPr>
          <p:spPr>
            <a:xfrm>
              <a:off x="1831658" y="4814941"/>
              <a:ext cx="6938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E63D95-BFD7-3EA7-F336-47FD272636DB}"/>
                </a:ext>
              </a:extLst>
            </p:cNvPr>
            <p:cNvSpPr txBox="1"/>
            <p:nvPr/>
          </p:nvSpPr>
          <p:spPr>
            <a:xfrm>
              <a:off x="5793051" y="4814941"/>
              <a:ext cx="6938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What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21BFFA-14B8-A21D-17E2-9B6F49F11789}"/>
                </a:ext>
              </a:extLst>
            </p:cNvPr>
            <p:cNvSpPr txBox="1"/>
            <p:nvPr/>
          </p:nvSpPr>
          <p:spPr>
            <a:xfrm>
              <a:off x="9553865" y="4814941"/>
              <a:ext cx="799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When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F1A17-D7CA-B185-8D93-7EB9C85B3010}"/>
              </a:ext>
            </a:extLst>
          </p:cNvPr>
          <p:cNvSpPr txBox="1"/>
          <p:nvPr/>
        </p:nvSpPr>
        <p:spPr>
          <a:xfrm>
            <a:off x="239843" y="404735"/>
            <a:ext cx="573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Dimension-based not enough </a:t>
            </a:r>
            <a:r>
              <a:rPr lang="en-US" dirty="0">
                <a:sym typeface="Wingdings" pitchFamily="2" charset="2"/>
              </a:rPr>
              <a:t> stimuli feature variability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E519C-79D5-60A2-B3AB-9B2DD4F99715}"/>
              </a:ext>
            </a:extLst>
          </p:cNvPr>
          <p:cNvSpPr txBox="1"/>
          <p:nvPr/>
        </p:nvSpPr>
        <p:spPr>
          <a:xfrm>
            <a:off x="329784" y="1304144"/>
            <a:ext cx="621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Feature /norm -based not enough  hard to estimate, isolated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E4512-59FA-9A59-6465-65670D15A74B}"/>
              </a:ext>
            </a:extLst>
          </p:cNvPr>
          <p:cNvSpPr txBox="1"/>
          <p:nvPr/>
        </p:nvSpPr>
        <p:spPr>
          <a:xfrm>
            <a:off x="329784" y="2203553"/>
            <a:ext cx="1171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Norm competing  different dimensions have features varying in norms; dimension with high-norm feature gets attended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ECF086-80C6-C012-B431-9660DD42BA02}"/>
              </a:ext>
            </a:extLst>
          </p:cNvPr>
          <p:cNvSpPr txBox="1"/>
          <p:nvPr/>
        </p:nvSpPr>
        <p:spPr>
          <a:xfrm>
            <a:off x="329784" y="2958565"/>
            <a:ext cx="10532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Biologically, it’s impossible to have representation for all features in each dimension (curse of dimensionality)</a:t>
            </a:r>
          </a:p>
          <a:p>
            <a:r>
              <a:rPr lang="en-US" dirty="0"/>
              <a:t>It is more plausible that our brain act by dimension</a:t>
            </a:r>
          </a:p>
          <a:p>
            <a:endParaRPr lang="en-US" dirty="0"/>
          </a:p>
          <a:p>
            <a:r>
              <a:rPr lang="en-US" dirty="0"/>
              <a:t>But there is variance in each dimension, so the current solution is not accurate. thus we should introduce norm</a:t>
            </a:r>
          </a:p>
          <a:p>
            <a:endParaRPr lang="en-US" dirty="0"/>
          </a:p>
          <a:p>
            <a:r>
              <a:rPr lang="en-US" dirty="0"/>
              <a:t>Across dimension competing of feature norm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43FC5-52E4-5336-DCE9-2658ABB9D90A}"/>
              </a:ext>
            </a:extLst>
          </p:cNvPr>
          <p:cNvSpPr txBox="1"/>
          <p:nvPr/>
        </p:nvSpPr>
        <p:spPr>
          <a:xfrm>
            <a:off x="329685" y="5098571"/>
            <a:ext cx="3887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 brand-new perspective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56975-3060-551E-D27B-A9A31D7B4842}"/>
              </a:ext>
            </a:extLst>
          </p:cNvPr>
          <p:cNvSpPr txBox="1"/>
          <p:nvPr/>
        </p:nvSpPr>
        <p:spPr>
          <a:xfrm>
            <a:off x="864930" y="5628648"/>
            <a:ext cx="1064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denying the importance of dimension, but a potentially better way to obtain more precise dimensions</a:t>
            </a:r>
          </a:p>
        </p:txBody>
      </p:sp>
    </p:spTree>
    <p:extLst>
      <p:ext uri="{BB962C8B-B14F-4D97-AF65-F5344CB8AC3E}">
        <p14:creationId xmlns:p14="http://schemas.microsoft.com/office/powerpoint/2010/main" val="475540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255E-9258-F602-4B56-36F584DC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89AA-57B7-EB71-DB17-D6FF06270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”Salient feature” amplify its dimension </a:t>
            </a:r>
            <a:r>
              <a:rPr lang="en-US" b="1" dirty="0"/>
              <a:t>while suppressing other dimensions in similarity pattern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C7F9-D185-0A51-4FC7-D704F6455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144" y="3429000"/>
            <a:ext cx="2615972" cy="23378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66BF2-6D55-FB2A-A2CF-F4754C40A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241" y="3429000"/>
            <a:ext cx="2486865" cy="2222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5945A5-0385-876A-0B96-2AC1FEB75670}"/>
              </a:ext>
            </a:extLst>
          </p:cNvPr>
          <p:cNvSpPr txBox="1"/>
          <p:nvPr/>
        </p:nvSpPr>
        <p:spPr>
          <a:xfrm>
            <a:off x="7333803" y="2696126"/>
            <a:ext cx="131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5B4A1-618C-F4E8-3F34-F621750AA9E3}"/>
              </a:ext>
            </a:extLst>
          </p:cNvPr>
          <p:cNvSpPr txBox="1"/>
          <p:nvPr/>
        </p:nvSpPr>
        <p:spPr>
          <a:xfrm>
            <a:off x="3514725" y="2814792"/>
            <a:ext cx="11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AE9D2-B558-4403-39D1-9FD8F873308F}"/>
              </a:ext>
            </a:extLst>
          </p:cNvPr>
          <p:cNvSpPr txBox="1"/>
          <p:nvPr/>
        </p:nvSpPr>
        <p:spPr>
          <a:xfrm>
            <a:off x="544704" y="5978067"/>
            <a:ext cx="11102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component feature dominants, others suppressed</a:t>
            </a:r>
          </a:p>
          <a:p>
            <a:endParaRPr lang="en-US" dirty="0"/>
          </a:p>
          <a:p>
            <a:r>
              <a:rPr lang="en-US" dirty="0"/>
              <a:t>Components across multiple dimensions ,competition among features can be regarded as competition of dimensions </a:t>
            </a:r>
          </a:p>
        </p:txBody>
      </p:sp>
    </p:spTree>
    <p:extLst>
      <p:ext uri="{BB962C8B-B14F-4D97-AF65-F5344CB8AC3E}">
        <p14:creationId xmlns:p14="http://schemas.microsoft.com/office/powerpoint/2010/main" val="1557131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9A2260-60BD-0FFD-39B6-E26A6760C146}"/>
              </a:ext>
            </a:extLst>
          </p:cNvPr>
          <p:cNvSpPr txBox="1"/>
          <p:nvPr/>
        </p:nvSpPr>
        <p:spPr>
          <a:xfrm>
            <a:off x="2766384" y="1623733"/>
            <a:ext cx="632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Given our cognitive and experiential bottleneck: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A267B-B79C-4BF5-5234-77F430CEFD03}"/>
              </a:ext>
            </a:extLst>
          </p:cNvPr>
          <p:cNvSpPr txBox="1"/>
          <p:nvPr/>
        </p:nvSpPr>
        <p:spPr>
          <a:xfrm>
            <a:off x="196408" y="2088480"/>
            <a:ext cx="11995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could only:</a:t>
            </a:r>
          </a:p>
          <a:p>
            <a:pPr marL="342900" indent="-342900">
              <a:buAutoNum type="arabicPeriod"/>
            </a:pPr>
            <a:r>
              <a:rPr lang="en-US" sz="2000" dirty="0"/>
              <a:t>Maximally represent </a:t>
            </a:r>
            <a:r>
              <a:rPr lang="en-US" sz="2000" i="1" dirty="0"/>
              <a:t>finite important </a:t>
            </a:r>
            <a:r>
              <a:rPr lang="en-US" sz="2000" dirty="0"/>
              <a:t>dimensions (RE category recognition, Gallant)</a:t>
            </a:r>
          </a:p>
          <a:p>
            <a:pPr marL="342900" indent="-342900">
              <a:buAutoNum type="arabicPeriod"/>
            </a:pPr>
            <a:r>
              <a:rPr lang="en-US" sz="2000" dirty="0"/>
              <a:t>For a specific stimulus, selectively attend to a</a:t>
            </a:r>
            <a:r>
              <a:rPr lang="en-US" sz="2000" i="1" dirty="0"/>
              <a:t> subset </a:t>
            </a:r>
            <a:r>
              <a:rPr lang="en-US" sz="2000" dirty="0"/>
              <a:t>of dimensions at a time (RE dimension identification, Isik)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BD2B46-06EC-FABD-619B-5A7FE12F073A}"/>
              </a:ext>
            </a:extLst>
          </p:cNvPr>
          <p:cNvGrpSpPr/>
          <p:nvPr/>
        </p:nvGrpSpPr>
        <p:grpSpPr>
          <a:xfrm>
            <a:off x="1031095" y="3098479"/>
            <a:ext cx="10871658" cy="3593869"/>
            <a:chOff x="1031095" y="3098479"/>
            <a:chExt cx="10871658" cy="359386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5B6195-C716-2D43-048F-D96DBA5E17F9}"/>
                </a:ext>
              </a:extLst>
            </p:cNvPr>
            <p:cNvGrpSpPr/>
            <p:nvPr/>
          </p:nvGrpSpPr>
          <p:grpSpPr>
            <a:xfrm>
              <a:off x="1031095" y="3098479"/>
              <a:ext cx="3257327" cy="3593869"/>
              <a:chOff x="9811660" y="1715051"/>
              <a:chExt cx="1403968" cy="1403968"/>
            </a:xfrm>
          </p:grpSpPr>
          <p:pic>
            <p:nvPicPr>
              <p:cNvPr id="5" name="Picture 2" descr="Outline Human Brain Stock Illustrations – 34,591 Outline ...">
                <a:extLst>
                  <a:ext uri="{FF2B5EF4-FFF2-40B4-BE49-F238E27FC236}">
                    <a16:creationId xmlns:a16="http://schemas.microsoft.com/office/drawing/2014/main" id="{E2450BB5-CAD2-817B-C577-9080616504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1660" y="1715051"/>
                <a:ext cx="1403968" cy="1403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426E9F9-AD2F-CB8F-B782-6EEB348F54B8}"/>
                  </a:ext>
                </a:extLst>
              </p:cNvPr>
              <p:cNvSpPr/>
              <p:nvPr/>
            </p:nvSpPr>
            <p:spPr>
              <a:xfrm>
                <a:off x="10561983" y="2147597"/>
                <a:ext cx="212034" cy="14310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785BEC-9FEF-C7CE-1330-2D0C732EE0A5}"/>
                  </a:ext>
                </a:extLst>
              </p:cNvPr>
              <p:cNvSpPr/>
              <p:nvPr/>
            </p:nvSpPr>
            <p:spPr>
              <a:xfrm>
                <a:off x="10644927" y="2369560"/>
                <a:ext cx="212034" cy="143109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47A3DAD-F5A8-6919-6BDC-0DBABC4E5192}"/>
                  </a:ext>
                </a:extLst>
              </p:cNvPr>
              <p:cNvSpPr/>
              <p:nvPr/>
            </p:nvSpPr>
            <p:spPr>
              <a:xfrm>
                <a:off x="10261853" y="2179500"/>
                <a:ext cx="212034" cy="14310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FD78DE3-ED39-20A1-18F5-B22A21282DEF}"/>
                </a:ext>
              </a:extLst>
            </p:cNvPr>
            <p:cNvGrpSpPr/>
            <p:nvPr/>
          </p:nvGrpSpPr>
          <p:grpSpPr>
            <a:xfrm>
              <a:off x="4803648" y="3216045"/>
              <a:ext cx="7099105" cy="2993398"/>
              <a:chOff x="4803648" y="3216045"/>
              <a:chExt cx="7099105" cy="299339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D7196DB-B0F4-E1DB-4678-92109862D601}"/>
                  </a:ext>
                </a:extLst>
              </p:cNvPr>
              <p:cNvGrpSpPr/>
              <p:nvPr/>
            </p:nvGrpSpPr>
            <p:grpSpPr>
              <a:xfrm>
                <a:off x="5002078" y="3323567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12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96678459-8F7B-63B5-5D46-F4E445F480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61A2425-2A28-DA45-03C7-245F7A5FE40A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solidFill>
                  <a:schemeClr val="accent1"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CE6B3DE-FC8B-E0F9-90B1-02CD648B81D5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D146CC1-3687-ABE1-3873-86F4FEF0C484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BA8AAA8-97AE-FFE1-5C5F-BE5147645D39}"/>
                  </a:ext>
                </a:extLst>
              </p:cNvPr>
              <p:cNvGrpSpPr/>
              <p:nvPr/>
            </p:nvGrpSpPr>
            <p:grpSpPr>
              <a:xfrm>
                <a:off x="6362184" y="4610638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17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D964AB0B-4CE4-112B-1B21-9CAB31465B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9478AEF-63EE-AADC-5DD5-8F34C8268F27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25672EF-F4C4-0E0C-6739-8CCFFFC6F2F5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3522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AEF7B8B-D46F-B91E-670F-565A80D492C5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>
                    <a:alpha val="33522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DDE2957-AD54-6E2F-688A-47334A7889D6}"/>
                  </a:ext>
                </a:extLst>
              </p:cNvPr>
              <p:cNvGrpSpPr/>
              <p:nvPr/>
            </p:nvGrpSpPr>
            <p:grpSpPr>
              <a:xfrm>
                <a:off x="9501871" y="4557486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27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97BA0810-1B6F-00A9-0985-4755D061CA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1E2B1EF-9263-3D1C-2C00-E177EA7BCA79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solidFill>
                  <a:schemeClr val="accent1">
                    <a:alpha val="1452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29564BCC-CE1F-25E4-7F20-D2968C50DC19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C8B1A9-D7B7-EBC9-1352-BE3FBF7BC117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>
                    <a:alpha val="14521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1036EE4-3324-0B5C-67E9-9399B4949C32}"/>
                  </a:ext>
                </a:extLst>
              </p:cNvPr>
              <p:cNvGrpSpPr/>
              <p:nvPr/>
            </p:nvGrpSpPr>
            <p:grpSpPr>
              <a:xfrm>
                <a:off x="8471419" y="3216045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32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573960E1-06E1-0E08-17BE-3BF12989F5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406E6EBC-2883-8C48-7CF0-5AB17E993321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solidFill>
                  <a:schemeClr val="accent1"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303DAA23-A30B-6CC3-72AF-FE1F672F1F67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85C1F51-A102-9D90-7798-5648303CF903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C194C4-B9F3-1CC5-AB32-2803141948D1}"/>
                  </a:ext>
                </a:extLst>
              </p:cNvPr>
              <p:cNvSpPr txBox="1"/>
              <p:nvPr/>
            </p:nvSpPr>
            <p:spPr>
              <a:xfrm>
                <a:off x="11253216" y="4194048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935A5F8-B3F8-7309-98FB-4D7B60C19B0A}"/>
                  </a:ext>
                </a:extLst>
              </p:cNvPr>
              <p:cNvGrpSpPr/>
              <p:nvPr/>
            </p:nvGrpSpPr>
            <p:grpSpPr>
              <a:xfrm>
                <a:off x="6795759" y="3288988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40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005EAE0E-55E7-AA43-6224-ED2BBC44E3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52AE9427-183A-63C0-17C6-23E3966430F7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0A1BA30-5070-304D-0D5D-FBFB3D8BBAD4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0F0B847D-9C56-43F6-F778-874D07680D5A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>
                    <a:alpha val="21584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5035557-9695-ACAE-763C-B5BF89962B1E}"/>
                  </a:ext>
                </a:extLst>
              </p:cNvPr>
              <p:cNvGrpSpPr/>
              <p:nvPr/>
            </p:nvGrpSpPr>
            <p:grpSpPr>
              <a:xfrm>
                <a:off x="7943627" y="4637596"/>
                <a:ext cx="1384024" cy="1571847"/>
                <a:chOff x="9811660" y="1715051"/>
                <a:chExt cx="1403968" cy="1403968"/>
              </a:xfrm>
            </p:grpSpPr>
            <p:pic>
              <p:nvPicPr>
                <p:cNvPr id="46" name="Picture 2" descr="Outline Human Brain Stock Illustrations – 34,591 Outline ...">
                  <a:extLst>
                    <a:ext uri="{FF2B5EF4-FFF2-40B4-BE49-F238E27FC236}">
                      <a16:creationId xmlns:a16="http://schemas.microsoft.com/office/drawing/2014/main" id="{4D851F5E-8E9F-EA31-24E7-DDE13A5F5E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11660" y="1715051"/>
                  <a:ext cx="1403968" cy="14039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170CF96-7CC8-0A3E-E4D0-93635895BA6A}"/>
                    </a:ext>
                  </a:extLst>
                </p:cNvPr>
                <p:cNvSpPr/>
                <p:nvPr/>
              </p:nvSpPr>
              <p:spPr>
                <a:xfrm>
                  <a:off x="10561983" y="2147597"/>
                  <a:ext cx="212034" cy="143109"/>
                </a:xfrm>
                <a:prstGeom prst="ellipse">
                  <a:avLst/>
                </a:prstGeom>
                <a:solidFill>
                  <a:schemeClr val="accent1"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EA47C0E-A177-9ABC-768A-52EC781F2E26}"/>
                    </a:ext>
                  </a:extLst>
                </p:cNvPr>
                <p:cNvSpPr/>
                <p:nvPr/>
              </p:nvSpPr>
              <p:spPr>
                <a:xfrm>
                  <a:off x="10644927" y="2369560"/>
                  <a:ext cx="212034" cy="143109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5088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D9CE792E-D219-CE05-BD2F-0B6495E8D9D2}"/>
                    </a:ext>
                  </a:extLst>
                </p:cNvPr>
                <p:cNvSpPr/>
                <p:nvPr/>
              </p:nvSpPr>
              <p:spPr>
                <a:xfrm>
                  <a:off x="10261853" y="2179500"/>
                  <a:ext cx="212034" cy="143109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2D7EA90C-B8F3-4CF5-1F46-9948EA90AAE4}"/>
                  </a:ext>
                </a:extLst>
              </p:cNvPr>
              <p:cNvCxnSpPr/>
              <p:nvPr/>
            </p:nvCxnSpPr>
            <p:spPr>
              <a:xfrm>
                <a:off x="4803648" y="4677670"/>
                <a:ext cx="6541109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9175B0A0-3704-6E79-D9CB-5DCD4ADF6DC0}"/>
              </a:ext>
            </a:extLst>
          </p:cNvPr>
          <p:cNvSpPr txBox="1"/>
          <p:nvPr/>
        </p:nvSpPr>
        <p:spPr>
          <a:xfrm>
            <a:off x="4028267" y="341384"/>
            <a:ext cx="3799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Rationale &amp; Assumption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836F01-166B-ABA0-DAEE-5E78BBDAB775}"/>
              </a:ext>
            </a:extLst>
          </p:cNvPr>
          <p:cNvSpPr txBox="1"/>
          <p:nvPr/>
        </p:nvSpPr>
        <p:spPr>
          <a:xfrm>
            <a:off x="3431053" y="983287"/>
            <a:ext cx="499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 determines the attention?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15B85FD-2E36-C71F-FD2F-F9F38097E8D1}"/>
              </a:ext>
            </a:extLst>
          </p:cNvPr>
          <p:cNvSpPr txBox="1"/>
          <p:nvPr/>
        </p:nvSpPr>
        <p:spPr>
          <a:xfrm>
            <a:off x="4661165" y="6354318"/>
            <a:ext cx="25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Finite, dynamic, adaptive</a:t>
            </a:r>
          </a:p>
        </p:txBody>
      </p:sp>
    </p:spTree>
    <p:extLst>
      <p:ext uri="{BB962C8B-B14F-4D97-AF65-F5344CB8AC3E}">
        <p14:creationId xmlns:p14="http://schemas.microsoft.com/office/powerpoint/2010/main" val="38266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B9B255-A24A-C18A-2E45-6A5A72CD20D8}"/>
              </a:ext>
            </a:extLst>
          </p:cNvPr>
          <p:cNvSpPr txBox="1"/>
          <p:nvPr/>
        </p:nvSpPr>
        <p:spPr>
          <a:xfrm>
            <a:off x="1633600" y="1294028"/>
            <a:ext cx="2078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Decomposition</a:t>
            </a:r>
          </a:p>
          <a:p>
            <a:pPr algn="ctr"/>
            <a:r>
              <a:rPr lang="en-US" i="1" dirty="0"/>
              <a:t>Dimension - feature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CF1B3-90B9-8F30-1C34-F5F65CFCBD15}"/>
              </a:ext>
            </a:extLst>
          </p:cNvPr>
          <p:cNvSpPr txBox="1"/>
          <p:nvPr/>
        </p:nvSpPr>
        <p:spPr>
          <a:xfrm>
            <a:off x="3874572" y="1276067"/>
            <a:ext cx="295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Semantic salience of feature </a:t>
            </a:r>
          </a:p>
          <a:p>
            <a:pPr algn="ctr"/>
            <a:r>
              <a:rPr lang="en-US" i="1" dirty="0"/>
              <a:t>norm in semantic 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7E9ED-3E87-D6A0-EC40-16F701DFA359}"/>
              </a:ext>
            </a:extLst>
          </p:cNvPr>
          <p:cNvSpPr txBox="1"/>
          <p:nvPr/>
        </p:nvSpPr>
        <p:spPr>
          <a:xfrm>
            <a:off x="7226577" y="1414566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competing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4F368D-648A-A55D-F3E4-4B8AC95B6697}"/>
              </a:ext>
            </a:extLst>
          </p:cNvPr>
          <p:cNvSpPr txBox="1"/>
          <p:nvPr/>
        </p:nvSpPr>
        <p:spPr>
          <a:xfrm>
            <a:off x="10040620" y="1414566"/>
            <a:ext cx="143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Brain activity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CF58C7-6B1F-A124-27B5-7DEEFBA509F6}"/>
              </a:ext>
            </a:extLst>
          </p:cNvPr>
          <p:cNvSpPr txBox="1"/>
          <p:nvPr/>
        </p:nvSpPr>
        <p:spPr>
          <a:xfrm>
            <a:off x="407818" y="141456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Stimuli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42F5-E06B-AFDF-0C68-2C666708AFBC}"/>
              </a:ext>
            </a:extLst>
          </p:cNvPr>
          <p:cNvSpPr txBox="1"/>
          <p:nvPr/>
        </p:nvSpPr>
        <p:spPr>
          <a:xfrm>
            <a:off x="1810341" y="2485542"/>
            <a:ext cx="879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</a:p>
          <a:p>
            <a:endParaRPr lang="en-US" dirty="0"/>
          </a:p>
          <a:p>
            <a:r>
              <a:rPr lang="en-US" dirty="0">
                <a:solidFill>
                  <a:srgbClr val="F724C2"/>
                </a:solidFill>
              </a:rPr>
              <a:t>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32B379-FE6C-47C3-D602-2ACEDCD5623C}"/>
              </a:ext>
            </a:extLst>
          </p:cNvPr>
          <p:cNvGrpSpPr/>
          <p:nvPr/>
        </p:nvGrpSpPr>
        <p:grpSpPr>
          <a:xfrm>
            <a:off x="6304335" y="2250190"/>
            <a:ext cx="3250891" cy="1845293"/>
            <a:chOff x="6276259" y="1962931"/>
            <a:chExt cx="3250891" cy="184529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A69905-F53E-BAD1-12CE-9EDD35AC78D8}"/>
                </a:ext>
              </a:extLst>
            </p:cNvPr>
            <p:cNvSpPr txBox="1"/>
            <p:nvPr/>
          </p:nvSpPr>
          <p:spPr>
            <a:xfrm>
              <a:off x="6276259" y="3161893"/>
              <a:ext cx="32508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Texture </a:t>
              </a:r>
              <a:r>
                <a:rPr lang="en-US" dirty="0"/>
                <a:t>&gt;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Shape</a:t>
              </a:r>
              <a:r>
                <a:rPr lang="en-US" dirty="0"/>
                <a:t> &gt; </a:t>
              </a:r>
              <a:r>
                <a:rPr lang="en-US" dirty="0">
                  <a:solidFill>
                    <a:srgbClr val="F724C2"/>
                  </a:solidFill>
                </a:rPr>
                <a:t>Color</a:t>
              </a:r>
            </a:p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</a:rPr>
                <a:t>Texture</a:t>
              </a:r>
              <a:r>
                <a:rPr lang="en-US" dirty="0"/>
                <a:t> dominates in this stimuli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8F2F5E-C86B-3CEF-C834-18307AC25F23}"/>
                </a:ext>
              </a:extLst>
            </p:cNvPr>
            <p:cNvSpPr txBox="1"/>
            <p:nvPr/>
          </p:nvSpPr>
          <p:spPr>
            <a:xfrm>
              <a:off x="7430056" y="1962931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feature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E65821-4D13-BDD3-96BF-44607CD7C65F}"/>
                </a:ext>
              </a:extLst>
            </p:cNvPr>
            <p:cNvSpPr txBox="1"/>
            <p:nvPr/>
          </p:nvSpPr>
          <p:spPr>
            <a:xfrm>
              <a:off x="7327669" y="2872309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dimension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4BA58EF-5E7D-39E5-3CDF-B16411781823}"/>
              </a:ext>
            </a:extLst>
          </p:cNvPr>
          <p:cNvSpPr txBox="1"/>
          <p:nvPr/>
        </p:nvSpPr>
        <p:spPr>
          <a:xfrm>
            <a:off x="9590208" y="3451383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  <a:r>
              <a:rPr lang="en-US" dirty="0"/>
              <a:t>-related </a:t>
            </a:r>
          </a:p>
          <a:p>
            <a:pPr algn="ctr"/>
            <a:r>
              <a:rPr lang="en-US" dirty="0"/>
              <a:t>area saliently activated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7DB330-2571-1DD9-EBBD-8BDC5C9025FB}"/>
              </a:ext>
            </a:extLst>
          </p:cNvPr>
          <p:cNvGrpSpPr/>
          <p:nvPr/>
        </p:nvGrpSpPr>
        <p:grpSpPr>
          <a:xfrm>
            <a:off x="10057615" y="2145219"/>
            <a:ext cx="1403968" cy="1403968"/>
            <a:chOff x="9811660" y="1612311"/>
            <a:chExt cx="1403968" cy="1403968"/>
          </a:xfrm>
        </p:grpSpPr>
        <p:pic>
          <p:nvPicPr>
            <p:cNvPr id="1026" name="Picture 2" descr="Outline Human Brain Stock Illustrations – 34,591 Outline ...">
              <a:extLst>
                <a:ext uri="{FF2B5EF4-FFF2-40B4-BE49-F238E27FC236}">
                  <a16:creationId xmlns:a16="http://schemas.microsoft.com/office/drawing/2014/main" id="{3A32D0CC-45B1-9628-210A-F25A3126A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1660" y="1612311"/>
              <a:ext cx="1403968" cy="140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FA1605-ACFF-16F2-B062-94C65BDDCC2E}"/>
                </a:ext>
              </a:extLst>
            </p:cNvPr>
            <p:cNvSpPr/>
            <p:nvPr/>
          </p:nvSpPr>
          <p:spPr>
            <a:xfrm>
              <a:off x="10561983" y="2147597"/>
              <a:ext cx="212034" cy="14310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DFC8D30-775F-A1C4-53D4-016A89AC8DF0}"/>
                </a:ext>
              </a:extLst>
            </p:cNvPr>
            <p:cNvSpPr/>
            <p:nvPr/>
          </p:nvSpPr>
          <p:spPr>
            <a:xfrm>
              <a:off x="10644927" y="2369560"/>
              <a:ext cx="212034" cy="143109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ADD1D67-A5E8-6AD5-3475-1F43AF81B27E}"/>
                </a:ext>
              </a:extLst>
            </p:cNvPr>
            <p:cNvSpPr/>
            <p:nvPr/>
          </p:nvSpPr>
          <p:spPr>
            <a:xfrm>
              <a:off x="10261853" y="2179500"/>
              <a:ext cx="212034" cy="143109"/>
            </a:xfrm>
            <a:prstGeom prst="ellipse">
              <a:avLst/>
            </a:prstGeom>
            <a:solidFill>
              <a:schemeClr val="accent2">
                <a:alpha val="3609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FDBA16AC-FA43-751A-6F87-8284294B3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77" y="2619522"/>
            <a:ext cx="914400" cy="965200"/>
          </a:xfrm>
          <a:prstGeom prst="rect">
            <a:avLst/>
          </a:prstGeom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76E9BED-144F-4619-9D45-F722F154683B}"/>
              </a:ext>
            </a:extLst>
          </p:cNvPr>
          <p:cNvGrpSpPr/>
          <p:nvPr/>
        </p:nvGrpSpPr>
        <p:grpSpPr>
          <a:xfrm>
            <a:off x="2721862" y="2434856"/>
            <a:ext cx="481322" cy="1551263"/>
            <a:chOff x="3127168" y="1378396"/>
            <a:chExt cx="481322" cy="155126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E77782-B1CA-9C96-2021-3F78FDBD9483}"/>
                </a:ext>
              </a:extLst>
            </p:cNvPr>
            <p:cNvSpPr/>
            <p:nvPr/>
          </p:nvSpPr>
          <p:spPr>
            <a:xfrm>
              <a:off x="3127168" y="1378396"/>
              <a:ext cx="481322" cy="467612"/>
            </a:xfrm>
            <a:prstGeom prst="ellips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50D60CA-B473-8337-F21F-EFCF45FF858D}"/>
                </a:ext>
              </a:extLst>
            </p:cNvPr>
            <p:cNvSpPr/>
            <p:nvPr/>
          </p:nvSpPr>
          <p:spPr>
            <a:xfrm>
              <a:off x="3169247" y="1989117"/>
              <a:ext cx="397164" cy="401397"/>
            </a:xfrm>
            <a:prstGeom prst="rect">
              <a:avLst/>
            </a:prstGeom>
            <a:pattFill prst="pct90">
              <a:fgClr>
                <a:schemeClr val="bg1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EFB7E06-D4F1-587B-4149-3419429632EC}"/>
                </a:ext>
              </a:extLst>
            </p:cNvPr>
            <p:cNvSpPr/>
            <p:nvPr/>
          </p:nvSpPr>
          <p:spPr>
            <a:xfrm>
              <a:off x="3169247" y="2528262"/>
              <a:ext cx="397164" cy="4013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45DC2355-0813-E7EF-358F-53DA2C2A5A49}"/>
              </a:ext>
            </a:extLst>
          </p:cNvPr>
          <p:cNvGrpSpPr/>
          <p:nvPr/>
        </p:nvGrpSpPr>
        <p:grpSpPr>
          <a:xfrm>
            <a:off x="4821108" y="2428561"/>
            <a:ext cx="481322" cy="1551263"/>
            <a:chOff x="3127168" y="1378396"/>
            <a:chExt cx="481322" cy="1551263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914608D-D0D1-CD17-A8AD-87C18C0FAEFA}"/>
                </a:ext>
              </a:extLst>
            </p:cNvPr>
            <p:cNvSpPr/>
            <p:nvPr/>
          </p:nvSpPr>
          <p:spPr>
            <a:xfrm>
              <a:off x="3127168" y="1378396"/>
              <a:ext cx="481322" cy="467612"/>
            </a:xfrm>
            <a:prstGeom prst="ellips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224D0B0C-E1F6-A146-F8FF-3DF5290B4BBB}"/>
                </a:ext>
              </a:extLst>
            </p:cNvPr>
            <p:cNvSpPr/>
            <p:nvPr/>
          </p:nvSpPr>
          <p:spPr>
            <a:xfrm>
              <a:off x="3169247" y="1989117"/>
              <a:ext cx="397164" cy="401397"/>
            </a:xfrm>
            <a:prstGeom prst="rect">
              <a:avLst/>
            </a:prstGeom>
            <a:pattFill prst="pct90">
              <a:fgClr>
                <a:schemeClr val="bg1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34FDC5AE-739B-E4B8-675A-A8E285C0F010}"/>
                </a:ext>
              </a:extLst>
            </p:cNvPr>
            <p:cNvSpPr/>
            <p:nvPr/>
          </p:nvSpPr>
          <p:spPr>
            <a:xfrm>
              <a:off x="3169247" y="2528262"/>
              <a:ext cx="397164" cy="4013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4" name="TextBox 1033">
            <a:extLst>
              <a:ext uri="{FF2B5EF4-FFF2-40B4-BE49-F238E27FC236}">
                <a16:creationId xmlns:a16="http://schemas.microsoft.com/office/drawing/2014/main" id="{2A49F745-1D22-5B14-E06C-BF3BC97B3925}"/>
              </a:ext>
            </a:extLst>
          </p:cNvPr>
          <p:cNvSpPr txBox="1"/>
          <p:nvPr/>
        </p:nvSpPr>
        <p:spPr>
          <a:xfrm>
            <a:off x="7443056" y="271898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         &gt;</a:t>
            </a:r>
          </a:p>
        </p:txBody>
      </p: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D06E133A-EE22-538B-AF41-536A8B8F707D}"/>
              </a:ext>
            </a:extLst>
          </p:cNvPr>
          <p:cNvGrpSpPr/>
          <p:nvPr/>
        </p:nvGrpSpPr>
        <p:grpSpPr>
          <a:xfrm rot="16200000">
            <a:off x="7725939" y="2110623"/>
            <a:ext cx="334946" cy="1527507"/>
            <a:chOff x="3127166" y="306769"/>
            <a:chExt cx="481322" cy="2183193"/>
          </a:xfrm>
        </p:grpSpPr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43A213E2-6CF2-344A-F231-9E0D8FD560A5}"/>
                </a:ext>
              </a:extLst>
            </p:cNvPr>
            <p:cNvSpPr/>
            <p:nvPr/>
          </p:nvSpPr>
          <p:spPr>
            <a:xfrm>
              <a:off x="3127166" y="1157749"/>
              <a:ext cx="481322" cy="467612"/>
            </a:xfrm>
            <a:prstGeom prst="ellips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4958D8C2-CA06-C073-0742-D8D2832F5FFC}"/>
                </a:ext>
              </a:extLst>
            </p:cNvPr>
            <p:cNvSpPr/>
            <p:nvPr/>
          </p:nvSpPr>
          <p:spPr>
            <a:xfrm>
              <a:off x="3145256" y="306769"/>
              <a:ext cx="397163" cy="401397"/>
            </a:xfrm>
            <a:prstGeom prst="rect">
              <a:avLst/>
            </a:prstGeom>
            <a:pattFill prst="pct90">
              <a:fgClr>
                <a:schemeClr val="bg1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430EE52F-8651-F4E7-3169-1E26E13801BB}"/>
                </a:ext>
              </a:extLst>
            </p:cNvPr>
            <p:cNvSpPr/>
            <p:nvPr/>
          </p:nvSpPr>
          <p:spPr>
            <a:xfrm>
              <a:off x="3137872" y="2088565"/>
              <a:ext cx="397163" cy="4013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4C3BA1ED-6A6A-14F3-EB38-D03A4B49DBEE}"/>
                  </a:ext>
                </a:extLst>
              </p:cNvPr>
              <p:cNvSpPr txBox="1"/>
              <p:nvPr/>
            </p:nvSpPr>
            <p:spPr>
              <a:xfrm>
                <a:off x="4428483" y="2463892"/>
                <a:ext cx="1825693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38" name="TextBox 1037">
                <a:extLst>
                  <a:ext uri="{FF2B5EF4-FFF2-40B4-BE49-F238E27FC236}">
                    <a16:creationId xmlns:a16="http://schemas.microsoft.com/office/drawing/2014/main" id="{4C3BA1ED-6A6A-14F3-EB38-D03A4B49D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83" y="2463892"/>
                <a:ext cx="1825693" cy="2031325"/>
              </a:xfrm>
              <a:prstGeom prst="rect">
                <a:avLst/>
              </a:prstGeom>
              <a:blipFill>
                <a:blip r:embed="rId5"/>
                <a:stretch>
                  <a:fillRect l="-2759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EF17F7E6-4542-4AC8-3018-284BFBDEE8BE}"/>
                  </a:ext>
                </a:extLst>
              </p:cNvPr>
              <p:cNvSpPr txBox="1"/>
              <p:nvPr/>
            </p:nvSpPr>
            <p:spPr>
              <a:xfrm>
                <a:off x="4428483" y="4826675"/>
                <a:ext cx="182408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50" name="TextBox 1049">
                <a:extLst>
                  <a:ext uri="{FF2B5EF4-FFF2-40B4-BE49-F238E27FC236}">
                    <a16:creationId xmlns:a16="http://schemas.microsoft.com/office/drawing/2014/main" id="{EF17F7E6-4542-4AC8-3018-284BFBDEE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83" y="4826675"/>
                <a:ext cx="1824089" cy="2031325"/>
              </a:xfrm>
              <a:prstGeom prst="rect">
                <a:avLst/>
              </a:prstGeom>
              <a:blipFill>
                <a:blip r:embed="rId6"/>
                <a:stretch>
                  <a:fillRect l="-2759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1" name="TextBox 1040">
            <a:extLst>
              <a:ext uri="{FF2B5EF4-FFF2-40B4-BE49-F238E27FC236}">
                <a16:creationId xmlns:a16="http://schemas.microsoft.com/office/drawing/2014/main" id="{F6B6EBA9-13CC-B5E4-1632-705B32AE17F4}"/>
              </a:ext>
            </a:extLst>
          </p:cNvPr>
          <p:cNvSpPr txBox="1"/>
          <p:nvPr/>
        </p:nvSpPr>
        <p:spPr>
          <a:xfrm>
            <a:off x="1810341" y="4848325"/>
            <a:ext cx="879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</a:p>
          <a:p>
            <a:endParaRPr lang="en-US" dirty="0"/>
          </a:p>
          <a:p>
            <a:r>
              <a:rPr lang="en-US" dirty="0">
                <a:solidFill>
                  <a:srgbClr val="F724C2"/>
                </a:solidFill>
              </a:rPr>
              <a:t>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48B143E4-0A56-B266-3C1B-4E95087596CB}"/>
              </a:ext>
            </a:extLst>
          </p:cNvPr>
          <p:cNvGrpSpPr/>
          <p:nvPr/>
        </p:nvGrpSpPr>
        <p:grpSpPr>
          <a:xfrm>
            <a:off x="6371437" y="4682812"/>
            <a:ext cx="3116687" cy="1785728"/>
            <a:chOff x="6343361" y="2125236"/>
            <a:chExt cx="3116687" cy="1785728"/>
          </a:xfrm>
        </p:grpSpPr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B6A9287D-1C9C-83F7-0636-5CC28928FEF2}"/>
                </a:ext>
              </a:extLst>
            </p:cNvPr>
            <p:cNvSpPr txBox="1"/>
            <p:nvPr/>
          </p:nvSpPr>
          <p:spPr>
            <a:xfrm>
              <a:off x="6343361" y="3264633"/>
              <a:ext cx="31166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Shape </a:t>
              </a:r>
              <a:r>
                <a:rPr lang="en-US" dirty="0"/>
                <a:t>&gt; 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Texture</a:t>
              </a:r>
              <a:r>
                <a:rPr lang="en-US" dirty="0"/>
                <a:t> = </a:t>
              </a:r>
              <a:r>
                <a:rPr lang="en-US" dirty="0">
                  <a:solidFill>
                    <a:srgbClr val="F724C2"/>
                  </a:solidFill>
                </a:rPr>
                <a:t>Color</a:t>
              </a:r>
            </a:p>
            <a:p>
              <a:pPr algn="ctr"/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Shape</a:t>
              </a:r>
              <a:r>
                <a:rPr lang="en-US" dirty="0"/>
                <a:t> dominates in this stimuli</a:t>
              </a:r>
            </a:p>
          </p:txBody>
        </p:sp>
        <p:sp>
          <p:nvSpPr>
            <p:cNvPr id="1065" name="TextBox 1064">
              <a:extLst>
                <a:ext uri="{FF2B5EF4-FFF2-40B4-BE49-F238E27FC236}">
                  <a16:creationId xmlns:a16="http://schemas.microsoft.com/office/drawing/2014/main" id="{DDE0CE7C-F693-C752-FD8E-17E16A6FB26B}"/>
                </a:ext>
              </a:extLst>
            </p:cNvPr>
            <p:cNvSpPr txBox="1"/>
            <p:nvPr/>
          </p:nvSpPr>
          <p:spPr>
            <a:xfrm>
              <a:off x="7469374" y="2125236"/>
              <a:ext cx="864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feature</a:t>
              </a: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2BC1F7DC-9F58-9442-8EE3-B72234DC6389}"/>
                </a:ext>
              </a:extLst>
            </p:cNvPr>
            <p:cNvSpPr txBox="1"/>
            <p:nvPr/>
          </p:nvSpPr>
          <p:spPr>
            <a:xfrm>
              <a:off x="7327669" y="2975049"/>
              <a:ext cx="1148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dimension</a:t>
              </a:r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26E23E37-2DF6-012B-F884-FC01000315FF}"/>
              </a:ext>
            </a:extLst>
          </p:cNvPr>
          <p:cNvSpPr txBox="1"/>
          <p:nvPr/>
        </p:nvSpPr>
        <p:spPr>
          <a:xfrm>
            <a:off x="9590208" y="5824440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  <a:r>
              <a:rPr lang="en-US" dirty="0"/>
              <a:t>-related </a:t>
            </a:r>
          </a:p>
          <a:p>
            <a:pPr algn="ctr"/>
            <a:r>
              <a:rPr lang="en-US" dirty="0"/>
              <a:t>area saliently activated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03B2941-D4C0-AFB0-51FE-FB32D8C6E293}"/>
              </a:ext>
            </a:extLst>
          </p:cNvPr>
          <p:cNvGrpSpPr/>
          <p:nvPr/>
        </p:nvGrpSpPr>
        <p:grpSpPr>
          <a:xfrm>
            <a:off x="10057615" y="4518276"/>
            <a:ext cx="1403968" cy="1403968"/>
            <a:chOff x="9811660" y="1715051"/>
            <a:chExt cx="1403968" cy="1403968"/>
          </a:xfrm>
        </p:grpSpPr>
        <p:pic>
          <p:nvPicPr>
            <p:cNvPr id="1060" name="Picture 2" descr="Outline Human Brain Stock Illustrations – 34,591 Outline ...">
              <a:extLst>
                <a:ext uri="{FF2B5EF4-FFF2-40B4-BE49-F238E27FC236}">
                  <a16:creationId xmlns:a16="http://schemas.microsoft.com/office/drawing/2014/main" id="{24230652-D6AE-B6C9-C4ED-367CA4FEC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1660" y="1715051"/>
              <a:ext cx="1403968" cy="1403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69D5B9A9-0712-B110-9204-7B58FE63AA40}"/>
                </a:ext>
              </a:extLst>
            </p:cNvPr>
            <p:cNvSpPr/>
            <p:nvPr/>
          </p:nvSpPr>
          <p:spPr>
            <a:xfrm>
              <a:off x="10561983" y="2147597"/>
              <a:ext cx="212034" cy="143109"/>
            </a:xfrm>
            <a:prstGeom prst="ellipse">
              <a:avLst/>
            </a:prstGeom>
            <a:solidFill>
              <a:schemeClr val="accent1">
                <a:lumMod val="75000"/>
                <a:alpha val="23258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AFB7F3D-2BD6-BB14-8DB6-3B157467820C}"/>
                </a:ext>
              </a:extLst>
            </p:cNvPr>
            <p:cNvSpPr/>
            <p:nvPr/>
          </p:nvSpPr>
          <p:spPr>
            <a:xfrm>
              <a:off x="10644927" y="2369560"/>
              <a:ext cx="212034" cy="143109"/>
            </a:xfrm>
            <a:prstGeom prst="ellipse">
              <a:avLst/>
            </a:prstGeom>
            <a:solidFill>
              <a:schemeClr val="accent6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FFEDB62A-08AD-8811-CB48-BDFFE431CBB4}"/>
                </a:ext>
              </a:extLst>
            </p:cNvPr>
            <p:cNvSpPr/>
            <p:nvPr/>
          </p:nvSpPr>
          <p:spPr>
            <a:xfrm>
              <a:off x="10261853" y="2179500"/>
              <a:ext cx="212034" cy="14310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2155575-F5BD-51B1-F9F8-AF02307DCAC5}"/>
              </a:ext>
            </a:extLst>
          </p:cNvPr>
          <p:cNvSpPr txBox="1"/>
          <p:nvPr/>
        </p:nvSpPr>
        <p:spPr>
          <a:xfrm>
            <a:off x="7443056" y="507149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         &gt;</a:t>
            </a:r>
          </a:p>
        </p:txBody>
      </p: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5875954A-433C-569B-974F-5658D49F4774}"/>
              </a:ext>
            </a:extLst>
          </p:cNvPr>
          <p:cNvGrpSpPr/>
          <p:nvPr/>
        </p:nvGrpSpPr>
        <p:grpSpPr>
          <a:xfrm>
            <a:off x="2757676" y="4863854"/>
            <a:ext cx="403429" cy="1485048"/>
            <a:chOff x="2993649" y="3479980"/>
            <a:chExt cx="403429" cy="1485048"/>
          </a:xfrm>
        </p:grpSpPr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EEB78A4E-2437-0217-DDB2-36D4C948D877}"/>
                </a:ext>
              </a:extLst>
            </p:cNvPr>
            <p:cNvGrpSpPr/>
            <p:nvPr/>
          </p:nvGrpSpPr>
          <p:grpSpPr>
            <a:xfrm>
              <a:off x="2999914" y="4024486"/>
              <a:ext cx="397164" cy="940542"/>
              <a:chOff x="3169247" y="1989117"/>
              <a:chExt cx="397164" cy="940542"/>
            </a:xfrm>
          </p:grpSpPr>
          <p:sp>
            <p:nvSpPr>
              <p:cNvPr id="1058" name="Rectangle 1057">
                <a:extLst>
                  <a:ext uri="{FF2B5EF4-FFF2-40B4-BE49-F238E27FC236}">
                    <a16:creationId xmlns:a16="http://schemas.microsoft.com/office/drawing/2014/main" id="{0E1E5E37-2714-2B83-C8A2-843DA9E7D5A3}"/>
                  </a:ext>
                </a:extLst>
              </p:cNvPr>
              <p:cNvSpPr/>
              <p:nvPr/>
            </p:nvSpPr>
            <p:spPr>
              <a:xfrm>
                <a:off x="3169247" y="1989117"/>
                <a:ext cx="397164" cy="401397"/>
              </a:xfrm>
              <a:prstGeom prst="rect">
                <a:avLst/>
              </a:prstGeom>
              <a:pattFill prst="pct90">
                <a:fgClr>
                  <a:schemeClr val="bg1"/>
                </a:fgClr>
                <a:bgClr>
                  <a:schemeClr val="tx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Rectangle 1058">
                <a:extLst>
                  <a:ext uri="{FF2B5EF4-FFF2-40B4-BE49-F238E27FC236}">
                    <a16:creationId xmlns:a16="http://schemas.microsoft.com/office/drawing/2014/main" id="{590F652F-3262-487B-2EE3-E26E7B40BF49}"/>
                  </a:ext>
                </a:extLst>
              </p:cNvPr>
              <p:cNvSpPr/>
              <p:nvPr/>
            </p:nvSpPr>
            <p:spPr>
              <a:xfrm>
                <a:off x="3169247" y="2528262"/>
                <a:ext cx="397164" cy="40139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8" name="Cross 1067">
              <a:extLst>
                <a:ext uri="{FF2B5EF4-FFF2-40B4-BE49-F238E27FC236}">
                  <a16:creationId xmlns:a16="http://schemas.microsoft.com/office/drawing/2014/main" id="{E52DBFFF-258D-68FC-8A79-6569117B104E}"/>
                </a:ext>
              </a:extLst>
            </p:cNvPr>
            <p:cNvSpPr/>
            <p:nvPr/>
          </p:nvSpPr>
          <p:spPr>
            <a:xfrm>
              <a:off x="2993649" y="3479980"/>
              <a:ext cx="397164" cy="401397"/>
            </a:xfrm>
            <a:prstGeom prst="plus">
              <a:avLst>
                <a:gd name="adj" fmla="val 37558"/>
              </a:avLst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7580D9F4-3366-7B2A-7C89-7C51E997F501}"/>
              </a:ext>
            </a:extLst>
          </p:cNvPr>
          <p:cNvGrpSpPr/>
          <p:nvPr/>
        </p:nvGrpSpPr>
        <p:grpSpPr>
          <a:xfrm>
            <a:off x="4903987" y="4866534"/>
            <a:ext cx="403429" cy="1485048"/>
            <a:chOff x="2993649" y="3479980"/>
            <a:chExt cx="403429" cy="1485048"/>
          </a:xfrm>
        </p:grpSpPr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FD59BB7-11C4-EFB7-E70C-D0EB63C98300}"/>
                </a:ext>
              </a:extLst>
            </p:cNvPr>
            <p:cNvGrpSpPr/>
            <p:nvPr/>
          </p:nvGrpSpPr>
          <p:grpSpPr>
            <a:xfrm>
              <a:off x="2999914" y="4024486"/>
              <a:ext cx="397164" cy="940542"/>
              <a:chOff x="3169247" y="1989117"/>
              <a:chExt cx="397164" cy="940542"/>
            </a:xfrm>
          </p:grpSpPr>
          <p:sp>
            <p:nvSpPr>
              <p:cNvPr id="1073" name="Rectangle 1072">
                <a:extLst>
                  <a:ext uri="{FF2B5EF4-FFF2-40B4-BE49-F238E27FC236}">
                    <a16:creationId xmlns:a16="http://schemas.microsoft.com/office/drawing/2014/main" id="{B9C855F6-4C34-0427-BDDF-0C4C42F0098B}"/>
                  </a:ext>
                </a:extLst>
              </p:cNvPr>
              <p:cNvSpPr/>
              <p:nvPr/>
            </p:nvSpPr>
            <p:spPr>
              <a:xfrm>
                <a:off x="3169247" y="1989117"/>
                <a:ext cx="397164" cy="401397"/>
              </a:xfrm>
              <a:prstGeom prst="rect">
                <a:avLst/>
              </a:prstGeom>
              <a:pattFill prst="pct90">
                <a:fgClr>
                  <a:schemeClr val="bg1"/>
                </a:fgClr>
                <a:bgClr>
                  <a:schemeClr val="tx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4" name="Rectangle 1073">
                <a:extLst>
                  <a:ext uri="{FF2B5EF4-FFF2-40B4-BE49-F238E27FC236}">
                    <a16:creationId xmlns:a16="http://schemas.microsoft.com/office/drawing/2014/main" id="{A4562026-CB57-4149-3683-97016E8F0A02}"/>
                  </a:ext>
                </a:extLst>
              </p:cNvPr>
              <p:cNvSpPr/>
              <p:nvPr/>
            </p:nvSpPr>
            <p:spPr>
              <a:xfrm>
                <a:off x="3169247" y="2528262"/>
                <a:ext cx="397164" cy="40139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2" name="Cross 1071">
              <a:extLst>
                <a:ext uri="{FF2B5EF4-FFF2-40B4-BE49-F238E27FC236}">
                  <a16:creationId xmlns:a16="http://schemas.microsoft.com/office/drawing/2014/main" id="{857479B9-B274-9B5D-74EA-C37EBA06A3AD}"/>
                </a:ext>
              </a:extLst>
            </p:cNvPr>
            <p:cNvSpPr/>
            <p:nvPr/>
          </p:nvSpPr>
          <p:spPr>
            <a:xfrm>
              <a:off x="2993649" y="3479980"/>
              <a:ext cx="397164" cy="401397"/>
            </a:xfrm>
            <a:prstGeom prst="plus">
              <a:avLst>
                <a:gd name="adj" fmla="val 37558"/>
              </a:avLst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90CD0DE2-C66C-9201-446E-8489D26A9F3E}"/>
              </a:ext>
            </a:extLst>
          </p:cNvPr>
          <p:cNvGrpSpPr/>
          <p:nvPr/>
        </p:nvGrpSpPr>
        <p:grpSpPr>
          <a:xfrm rot="16200000">
            <a:off x="7752927" y="4535934"/>
            <a:ext cx="281982" cy="1502152"/>
            <a:chOff x="2995018" y="3199884"/>
            <a:chExt cx="402061" cy="2142188"/>
          </a:xfrm>
        </p:grpSpPr>
        <p:grpSp>
          <p:nvGrpSpPr>
            <p:cNvPr id="1076" name="Group 1075">
              <a:extLst>
                <a:ext uri="{FF2B5EF4-FFF2-40B4-BE49-F238E27FC236}">
                  <a16:creationId xmlns:a16="http://schemas.microsoft.com/office/drawing/2014/main" id="{F2869D0E-60C5-197C-01C2-9C93D87322C6}"/>
                </a:ext>
              </a:extLst>
            </p:cNvPr>
            <p:cNvGrpSpPr/>
            <p:nvPr/>
          </p:nvGrpSpPr>
          <p:grpSpPr>
            <a:xfrm>
              <a:off x="2999913" y="4083091"/>
              <a:ext cx="397166" cy="1258981"/>
              <a:chOff x="3169246" y="2047722"/>
              <a:chExt cx="397166" cy="1258981"/>
            </a:xfrm>
          </p:grpSpPr>
          <p:sp>
            <p:nvSpPr>
              <p:cNvPr id="1078" name="Rectangle 1077">
                <a:extLst>
                  <a:ext uri="{FF2B5EF4-FFF2-40B4-BE49-F238E27FC236}">
                    <a16:creationId xmlns:a16="http://schemas.microsoft.com/office/drawing/2014/main" id="{049D6068-2736-E68B-7C0F-0CFF6B9FDC06}"/>
                  </a:ext>
                </a:extLst>
              </p:cNvPr>
              <p:cNvSpPr/>
              <p:nvPr/>
            </p:nvSpPr>
            <p:spPr>
              <a:xfrm>
                <a:off x="3169248" y="2047722"/>
                <a:ext cx="397164" cy="40139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9" name="Rectangle 1078">
                <a:extLst>
                  <a:ext uri="{FF2B5EF4-FFF2-40B4-BE49-F238E27FC236}">
                    <a16:creationId xmlns:a16="http://schemas.microsoft.com/office/drawing/2014/main" id="{104CEE77-E67D-4C76-CC14-7A3AB66FE4A1}"/>
                  </a:ext>
                </a:extLst>
              </p:cNvPr>
              <p:cNvSpPr/>
              <p:nvPr/>
            </p:nvSpPr>
            <p:spPr>
              <a:xfrm>
                <a:off x="3169246" y="2905304"/>
                <a:ext cx="397164" cy="40139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7" name="Cross 1076">
              <a:extLst>
                <a:ext uri="{FF2B5EF4-FFF2-40B4-BE49-F238E27FC236}">
                  <a16:creationId xmlns:a16="http://schemas.microsoft.com/office/drawing/2014/main" id="{203FE897-A9A2-3EB6-EEF8-937AF0B6BB72}"/>
                </a:ext>
              </a:extLst>
            </p:cNvPr>
            <p:cNvSpPr/>
            <p:nvPr/>
          </p:nvSpPr>
          <p:spPr>
            <a:xfrm>
              <a:off x="2995018" y="3199884"/>
              <a:ext cx="397164" cy="401398"/>
            </a:xfrm>
            <a:prstGeom prst="plus">
              <a:avLst>
                <a:gd name="adj" fmla="val 37558"/>
              </a:avLst>
            </a:pr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1" name="TextBox 1080">
            <a:extLst>
              <a:ext uri="{FF2B5EF4-FFF2-40B4-BE49-F238E27FC236}">
                <a16:creationId xmlns:a16="http://schemas.microsoft.com/office/drawing/2014/main" id="{0E0FDA01-3F2C-01E7-8846-BA89BEB7D70C}"/>
              </a:ext>
            </a:extLst>
          </p:cNvPr>
          <p:cNvSpPr txBox="1"/>
          <p:nvPr/>
        </p:nvSpPr>
        <p:spPr>
          <a:xfrm>
            <a:off x="2418385" y="189481"/>
            <a:ext cx="75118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Feature competing hypothesis</a:t>
            </a:r>
          </a:p>
          <a:p>
            <a:pPr algn="ctr"/>
            <a:r>
              <a:rPr lang="en-US" sz="2400" i="1" dirty="0"/>
              <a:t>Representation of Multi-dimensional Semantic Information</a:t>
            </a:r>
          </a:p>
        </p:txBody>
      </p:sp>
      <p:pic>
        <p:nvPicPr>
          <p:cNvPr id="1082" name="Picture 1081">
            <a:extLst>
              <a:ext uri="{FF2B5EF4-FFF2-40B4-BE49-F238E27FC236}">
                <a16:creationId xmlns:a16="http://schemas.microsoft.com/office/drawing/2014/main" id="{E259EBBC-D9A8-B6C2-5ABA-DDB18F84B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18" y="5265251"/>
            <a:ext cx="834626" cy="921826"/>
          </a:xfrm>
          <a:prstGeom prst="rect">
            <a:avLst/>
          </a:prstGeom>
        </p:spPr>
      </p:pic>
      <p:sp>
        <p:nvSpPr>
          <p:cNvPr id="1083" name="TextBox 1082">
            <a:extLst>
              <a:ext uri="{FF2B5EF4-FFF2-40B4-BE49-F238E27FC236}">
                <a16:creationId xmlns:a16="http://schemas.microsoft.com/office/drawing/2014/main" id="{B03019FA-2E56-E220-732F-FACD0172A62A}"/>
              </a:ext>
            </a:extLst>
          </p:cNvPr>
          <p:cNvSpPr txBox="1"/>
          <p:nvPr/>
        </p:nvSpPr>
        <p:spPr>
          <a:xfrm>
            <a:off x="0" y="702644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Multi-dimensional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6D1B9788-6156-DA49-BCD7-5105F24299B3}"/>
              </a:ext>
            </a:extLst>
          </p:cNvPr>
          <p:cNvSpPr txBox="1"/>
          <p:nvPr/>
        </p:nvSpPr>
        <p:spPr>
          <a:xfrm>
            <a:off x="2078793" y="7041971"/>
            <a:ext cx="225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Importance In general</a:t>
            </a:r>
          </a:p>
          <a:p>
            <a:pPr algn="ctr"/>
            <a:r>
              <a:rPr lang="en-US" dirty="0">
                <a:highlight>
                  <a:srgbClr val="FFFF00"/>
                </a:highlight>
              </a:rPr>
              <a:t>PCA results</a:t>
            </a: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80DE5AF0-D8BD-F692-3BF3-408DDD8A4CA3}"/>
              </a:ext>
            </a:extLst>
          </p:cNvPr>
          <p:cNvSpPr txBox="1"/>
          <p:nvPr/>
        </p:nvSpPr>
        <p:spPr>
          <a:xfrm>
            <a:off x="5589112" y="7041971"/>
            <a:ext cx="247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Continuous, comparable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BC096A8-D174-3700-C637-C112EEBD5813}"/>
              </a:ext>
            </a:extLst>
          </p:cNvPr>
          <p:cNvSpPr txBox="1"/>
          <p:nvPr/>
        </p:nvSpPr>
        <p:spPr>
          <a:xfrm>
            <a:off x="9609597" y="7115694"/>
            <a:ext cx="239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Finite activity, attention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19477F1F-230B-385A-15F6-BE5320B1FC61}"/>
              </a:ext>
            </a:extLst>
          </p:cNvPr>
          <p:cNvSpPr txBox="1"/>
          <p:nvPr/>
        </p:nvSpPr>
        <p:spPr>
          <a:xfrm>
            <a:off x="2177935" y="7847215"/>
            <a:ext cx="878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9C0C0800-FDA1-DFA3-6829-44F0430E8196}"/>
              </a:ext>
            </a:extLst>
          </p:cNvPr>
          <p:cNvSpPr txBox="1"/>
          <p:nvPr/>
        </p:nvSpPr>
        <p:spPr>
          <a:xfrm>
            <a:off x="461092" y="8550605"/>
            <a:ext cx="1064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not denying the importance of dimension, but a potentially better way to obtain more precise dimensions</a:t>
            </a:r>
          </a:p>
        </p:txBody>
      </p:sp>
    </p:spTree>
    <p:extLst>
      <p:ext uri="{BB962C8B-B14F-4D97-AF65-F5344CB8AC3E}">
        <p14:creationId xmlns:p14="http://schemas.microsoft.com/office/powerpoint/2010/main" val="2231498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014A99-1EC3-30AF-0FEB-845E90771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7464"/>
              </p:ext>
            </p:extLst>
          </p:nvPr>
        </p:nvGraphicFramePr>
        <p:xfrm>
          <a:off x="3111279" y="2669936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C070575-11B5-B21F-B234-8186589A6898}"/>
              </a:ext>
            </a:extLst>
          </p:cNvPr>
          <p:cNvSpPr txBox="1"/>
          <p:nvPr/>
        </p:nvSpPr>
        <p:spPr>
          <a:xfrm>
            <a:off x="2148860" y="2639717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3F902-7881-8A57-D742-44DE2DB7E2F2}"/>
              </a:ext>
            </a:extLst>
          </p:cNvPr>
          <p:cNvSpPr txBox="1"/>
          <p:nvPr/>
        </p:nvSpPr>
        <p:spPr>
          <a:xfrm>
            <a:off x="3357593" y="3059668"/>
            <a:ext cx="127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 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89372-B688-6B0E-8A6B-B55E68C9D43A}"/>
              </a:ext>
            </a:extLst>
          </p:cNvPr>
          <p:cNvSpPr txBox="1"/>
          <p:nvPr/>
        </p:nvSpPr>
        <p:spPr>
          <a:xfrm>
            <a:off x="3363733" y="1178734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648C89-CF38-3302-68D6-07728DD17D04}"/>
              </a:ext>
            </a:extLst>
          </p:cNvPr>
          <p:cNvSpPr txBox="1"/>
          <p:nvPr/>
        </p:nvSpPr>
        <p:spPr>
          <a:xfrm>
            <a:off x="1293369" y="200785"/>
            <a:ext cx="972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Information correspondence: how dimensions and feature are represented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26459C0-D68B-FA3E-CBF9-345532A8A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34793"/>
              </p:ext>
            </p:extLst>
          </p:nvPr>
        </p:nvGraphicFramePr>
        <p:xfrm>
          <a:off x="7317875" y="3583473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D338E7F-2AD1-ABB9-F5AA-186F274EB502}"/>
              </a:ext>
            </a:extLst>
          </p:cNvPr>
          <p:cNvSpPr txBox="1"/>
          <p:nvPr/>
        </p:nvSpPr>
        <p:spPr>
          <a:xfrm>
            <a:off x="7054523" y="4157871"/>
            <a:ext cx="225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 of base vector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0C97E27-E510-D4C1-87AA-FA5734D22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280918"/>
              </p:ext>
            </p:extLst>
          </p:nvPr>
        </p:nvGraphicFramePr>
        <p:xfrm>
          <a:off x="7299529" y="2825207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35B6FA2-3A2D-51BD-8D76-637C23B4D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63242"/>
              </p:ext>
            </p:extLst>
          </p:nvPr>
        </p:nvGraphicFramePr>
        <p:xfrm>
          <a:off x="7299529" y="2031830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2539E27-0DF0-F808-09DB-B6F966BAADE7}"/>
              </a:ext>
            </a:extLst>
          </p:cNvPr>
          <p:cNvSpPr txBox="1"/>
          <p:nvPr/>
        </p:nvSpPr>
        <p:spPr>
          <a:xfrm>
            <a:off x="6350676" y="2001611"/>
            <a:ext cx="70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Circle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72CA49-CFF9-41D4-6188-9E972F2C5AC8}"/>
              </a:ext>
            </a:extLst>
          </p:cNvPr>
          <p:cNvSpPr txBox="1"/>
          <p:nvPr/>
        </p:nvSpPr>
        <p:spPr>
          <a:xfrm>
            <a:off x="6350676" y="2824672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8EC9F-FEFF-4D63-4904-8C97D4716FC4}"/>
              </a:ext>
            </a:extLst>
          </p:cNvPr>
          <p:cNvSpPr txBox="1"/>
          <p:nvPr/>
        </p:nvSpPr>
        <p:spPr>
          <a:xfrm>
            <a:off x="6491643" y="3583473"/>
            <a:ext cx="55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E51C58-DAC6-F167-D360-8743D6B6330C}"/>
              </a:ext>
            </a:extLst>
          </p:cNvPr>
          <p:cNvSpPr txBox="1"/>
          <p:nvPr/>
        </p:nvSpPr>
        <p:spPr>
          <a:xfrm>
            <a:off x="7640123" y="1178015"/>
            <a:ext cx="91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E730E6-D3EE-3CE0-22D5-B1F3FDC85357}"/>
              </a:ext>
            </a:extLst>
          </p:cNvPr>
          <p:cNvSpPr txBox="1"/>
          <p:nvPr/>
        </p:nvSpPr>
        <p:spPr>
          <a:xfrm>
            <a:off x="2639449" y="5491070"/>
            <a:ext cx="3084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Statistically identifiable,</a:t>
            </a:r>
          </a:p>
          <a:p>
            <a:pPr algn="ctr"/>
            <a:r>
              <a:rPr lang="en-US" dirty="0"/>
              <a:t>No direct semantic importance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21686-6731-92A7-4B45-00E40B2B1DCD}"/>
              </a:ext>
            </a:extLst>
          </p:cNvPr>
          <p:cNvSpPr txBox="1"/>
          <p:nvPr/>
        </p:nvSpPr>
        <p:spPr>
          <a:xfrm>
            <a:off x="6769315" y="5425718"/>
            <a:ext cx="2563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identifiable</a:t>
            </a:r>
          </a:p>
          <a:p>
            <a:pPr algn="ctr"/>
            <a:r>
              <a:rPr lang="en-US" dirty="0"/>
              <a:t>Has semantic importance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C57BE0-00DA-DF69-313F-881301A9B03C}"/>
              </a:ext>
            </a:extLst>
          </p:cNvPr>
          <p:cNvSpPr txBox="1"/>
          <p:nvPr/>
        </p:nvSpPr>
        <p:spPr>
          <a:xfrm>
            <a:off x="2169250" y="7018456"/>
            <a:ext cx="785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real dimension division is much more complex than this (weight, not arbitrary)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B534C-AF5E-326B-3E63-2636FDF338F8}"/>
              </a:ext>
            </a:extLst>
          </p:cNvPr>
          <p:cNvSpPr txBox="1"/>
          <p:nvPr/>
        </p:nvSpPr>
        <p:spPr>
          <a:xfrm>
            <a:off x="2738576" y="6352079"/>
            <a:ext cx="690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 would benefit from considering feature semantic importance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F44954-CD8D-1019-CFFF-E8993D84FBA8}"/>
              </a:ext>
            </a:extLst>
          </p:cNvPr>
          <p:cNvSpPr txBox="1"/>
          <p:nvPr/>
        </p:nvSpPr>
        <p:spPr>
          <a:xfrm>
            <a:off x="663285" y="4701787"/>
            <a:ext cx="579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(Probably multiple) nodes serve for dimension, not feature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F12991-8C70-5BAC-217F-53D90AD50202}"/>
              </a:ext>
            </a:extLst>
          </p:cNvPr>
          <p:cNvSpPr txBox="1"/>
          <p:nvPr/>
        </p:nvSpPr>
        <p:spPr>
          <a:xfrm>
            <a:off x="3150452" y="660394"/>
            <a:ext cx="554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Each stimuli can have only one feature in each dimension</a:t>
            </a:r>
          </a:p>
        </p:txBody>
      </p:sp>
    </p:spTree>
    <p:extLst>
      <p:ext uri="{BB962C8B-B14F-4D97-AF65-F5344CB8AC3E}">
        <p14:creationId xmlns:p14="http://schemas.microsoft.com/office/powerpoint/2010/main" val="3312892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736D12-41FE-0724-E21C-D22D92FACB35}"/>
              </a:ext>
            </a:extLst>
          </p:cNvPr>
          <p:cNvSpPr txBox="1"/>
          <p:nvPr/>
        </p:nvSpPr>
        <p:spPr>
          <a:xfrm>
            <a:off x="781591" y="1624356"/>
            <a:ext cx="1157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Embedding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DF7023-B06E-248F-8803-365CEF3C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0642"/>
              </p:ext>
            </p:extLst>
          </p:nvPr>
        </p:nvGraphicFramePr>
        <p:xfrm>
          <a:off x="374784" y="3403800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CDE93D4-AA1B-F1E2-1E7D-686FE636D142}"/>
              </a:ext>
            </a:extLst>
          </p:cNvPr>
          <p:cNvSpPr txBox="1"/>
          <p:nvPr/>
        </p:nvSpPr>
        <p:spPr>
          <a:xfrm>
            <a:off x="250723" y="3974158"/>
            <a:ext cx="211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US" sz="1600" dirty="0"/>
              <a:t>   </a:t>
            </a:r>
            <a:r>
              <a:rPr lang="en-US" sz="1600" dirty="0">
                <a:solidFill>
                  <a:schemeClr val="accent2"/>
                </a:solidFill>
              </a:rPr>
              <a:t>Shape</a:t>
            </a:r>
            <a:r>
              <a:rPr lang="en-US" sz="1600" dirty="0"/>
              <a:t>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  <a:endParaRPr lang="en-US" sz="1600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E6B0C31-DA77-8FA0-7F31-888556678BEB}"/>
              </a:ext>
            </a:extLst>
          </p:cNvPr>
          <p:cNvSpPr/>
          <p:nvPr/>
        </p:nvSpPr>
        <p:spPr>
          <a:xfrm>
            <a:off x="2269814" y="2881648"/>
            <a:ext cx="659126" cy="54735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31E6F-47D3-8EE7-AD51-5BA33DCA3152}"/>
              </a:ext>
            </a:extLst>
          </p:cNvPr>
          <p:cNvSpPr txBox="1"/>
          <p:nvPr/>
        </p:nvSpPr>
        <p:spPr>
          <a:xfrm>
            <a:off x="0" y="4826686"/>
            <a:ext cx="3447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For efficiency</a:t>
            </a:r>
          </a:p>
          <a:p>
            <a:pPr algn="ctr"/>
            <a:endParaRPr lang="en-US" sz="1600" i="1" u="sng" dirty="0"/>
          </a:p>
          <a:p>
            <a:pPr algn="ctr"/>
            <a:r>
              <a:rPr lang="en-US" sz="1600" i="1" u="sng" dirty="0"/>
              <a:t>High-level</a:t>
            </a:r>
            <a:r>
              <a:rPr lang="en-US" sz="1600" i="1" dirty="0"/>
              <a:t>, orthogonal base dimensions</a:t>
            </a:r>
          </a:p>
          <a:p>
            <a:pPr algn="ctr"/>
            <a:r>
              <a:rPr lang="en-US" sz="1600" i="1" dirty="0"/>
              <a:t>But not for feature</a:t>
            </a:r>
          </a:p>
          <a:p>
            <a:pPr algn="ctr"/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FC299C-1B1B-6FC2-8A2F-6B2CB5FC92BB}"/>
              </a:ext>
            </a:extLst>
          </p:cNvPr>
          <p:cNvSpPr txBox="1"/>
          <p:nvPr/>
        </p:nvSpPr>
        <p:spPr>
          <a:xfrm>
            <a:off x="3130243" y="1638711"/>
            <a:ext cx="1992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Sum of base vectors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54C95A2-4210-1747-8F4F-6FEDCF377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269411"/>
              </p:ext>
            </p:extLst>
          </p:nvPr>
        </p:nvGraphicFramePr>
        <p:xfrm>
          <a:off x="374784" y="2583488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39A3E2F-7643-F439-6ABF-0963284F9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634527"/>
              </p:ext>
            </p:extLst>
          </p:nvPr>
        </p:nvGraphicFramePr>
        <p:xfrm>
          <a:off x="3245245" y="2234252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6">
                            <a:lumMod val="75000"/>
                            <a:tint val="66000"/>
                            <a:satMod val="160000"/>
                          </a:schemeClr>
                        </a:gs>
                        <a:gs pos="50000">
                          <a:schemeClr val="accent6">
                            <a:lumMod val="75000"/>
                            <a:tint val="44500"/>
                            <a:satMod val="160000"/>
                          </a:schemeClr>
                        </a:gs>
                        <a:gs pos="100000">
                          <a:schemeClr val="accent6">
                            <a:lumMod val="75000"/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F13FD0A-0CE0-37C9-DB3D-068152AC2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363385"/>
              </p:ext>
            </p:extLst>
          </p:nvPr>
        </p:nvGraphicFramePr>
        <p:xfrm>
          <a:off x="3245245" y="2928330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2">
                            <a:tint val="66000"/>
                            <a:satMod val="160000"/>
                          </a:schemeClr>
                        </a:gs>
                        <a:gs pos="50000">
                          <a:schemeClr val="accent2">
                            <a:tint val="44500"/>
                            <a:satMod val="160000"/>
                          </a:schemeClr>
                        </a:gs>
                        <a:gs pos="100000">
                          <a:schemeClr val="accent2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DE1ADE4-A0A0-0941-0250-CCE17269D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620738"/>
              </p:ext>
            </p:extLst>
          </p:nvPr>
        </p:nvGraphicFramePr>
        <p:xfrm>
          <a:off x="3245245" y="3647783"/>
          <a:ext cx="1762848" cy="308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08">
                  <a:extLst>
                    <a:ext uri="{9D8B030D-6E8A-4147-A177-3AD203B41FA5}">
                      <a16:colId xmlns:a16="http://schemas.microsoft.com/office/drawing/2014/main" val="3031517414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775077031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213797482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1265539936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3744499907"/>
                    </a:ext>
                  </a:extLst>
                </a:gridCol>
                <a:gridCol w="293808">
                  <a:extLst>
                    <a:ext uri="{9D8B030D-6E8A-4147-A177-3AD203B41FA5}">
                      <a16:colId xmlns:a16="http://schemas.microsoft.com/office/drawing/2014/main" val="2503016478"/>
                    </a:ext>
                  </a:extLst>
                </a:gridCol>
              </a:tblGrid>
              <a:tr h="308894"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1500" dirty="0"/>
                    </a:p>
                  </a:txBody>
                  <a:tcPr marL="76166" marR="76166" marT="38083" marB="380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7656874"/>
                  </a:ext>
                </a:extLst>
              </a:tr>
            </a:tbl>
          </a:graphicData>
        </a:graphic>
      </p:graphicFrame>
      <p:sp>
        <p:nvSpPr>
          <p:cNvPr id="22" name="Right Arrow 21">
            <a:extLst>
              <a:ext uri="{FF2B5EF4-FFF2-40B4-BE49-F238E27FC236}">
                <a16:creationId xmlns:a16="http://schemas.microsoft.com/office/drawing/2014/main" id="{E4CFC3C7-A349-4100-794F-6A4432AFC0FF}"/>
              </a:ext>
            </a:extLst>
          </p:cNvPr>
          <p:cNvSpPr/>
          <p:nvPr/>
        </p:nvSpPr>
        <p:spPr>
          <a:xfrm>
            <a:off x="5436874" y="2881648"/>
            <a:ext cx="659126" cy="54735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C0611A-58D0-00CB-E8F7-AE3984385D8D}"/>
              </a:ext>
            </a:extLst>
          </p:cNvPr>
          <p:cNvSpPr txBox="1"/>
          <p:nvPr/>
        </p:nvSpPr>
        <p:spPr>
          <a:xfrm>
            <a:off x="6681730" y="1624356"/>
            <a:ext cx="214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Competing norms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E65B0E-DAF9-FFA7-09B7-BF5B2258E720}"/>
              </a:ext>
            </a:extLst>
          </p:cNvPr>
          <p:cNvSpPr txBox="1"/>
          <p:nvPr/>
        </p:nvSpPr>
        <p:spPr>
          <a:xfrm>
            <a:off x="6318122" y="2619174"/>
            <a:ext cx="2870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Circle</a:t>
            </a:r>
            <a:r>
              <a:rPr lang="en-US" sz="1600" dirty="0"/>
              <a:t>) &gt; L(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Dot</a:t>
            </a:r>
            <a:r>
              <a:rPr lang="en-US" sz="1600" dirty="0"/>
              <a:t>) &gt; L(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Red</a:t>
            </a:r>
            <a:r>
              <a:rPr lang="en-US" sz="1600" dirty="0"/>
              <a:t>)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308FA5E7-C002-E64E-DE7F-746C9F84EDF5}"/>
              </a:ext>
            </a:extLst>
          </p:cNvPr>
          <p:cNvSpPr/>
          <p:nvPr/>
        </p:nvSpPr>
        <p:spPr>
          <a:xfrm>
            <a:off x="9099030" y="2881648"/>
            <a:ext cx="659126" cy="54735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851FB14-ECD3-D410-0D33-2AB8D755FA8D}"/>
              </a:ext>
            </a:extLst>
          </p:cNvPr>
          <p:cNvSpPr txBox="1"/>
          <p:nvPr/>
        </p:nvSpPr>
        <p:spPr>
          <a:xfrm>
            <a:off x="9300318" y="2733508"/>
            <a:ext cx="30030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  <a:r>
              <a:rPr lang="en-US" sz="1600" dirty="0"/>
              <a:t> Dominant</a:t>
            </a:r>
          </a:p>
          <a:p>
            <a:pPr algn="ctr"/>
            <a:r>
              <a:rPr lang="en-US" sz="1600" dirty="0"/>
              <a:t>appear to be “by shape”</a:t>
            </a:r>
          </a:p>
          <a:p>
            <a:pPr algn="ctr"/>
            <a:r>
              <a:rPr lang="en-US" sz="1600" dirty="0"/>
              <a:t>In similarity-based tasks</a:t>
            </a:r>
          </a:p>
          <a:p>
            <a:pPr algn="ctr"/>
            <a:r>
              <a:rPr lang="en-US" sz="1600" dirty="0"/>
              <a:t>Others suppressed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like</a:t>
            </a:r>
          </a:p>
          <a:p>
            <a:pPr algn="ctr"/>
            <a:r>
              <a:rPr lang="en-US" sz="1600" dirty="0"/>
              <a:t>PCA/clustering or free-association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14DEDE-5867-AE1C-4CA1-D817C6EC7D5B}"/>
              </a:ext>
            </a:extLst>
          </p:cNvPr>
          <p:cNvSpPr txBox="1"/>
          <p:nvPr/>
        </p:nvSpPr>
        <p:spPr>
          <a:xfrm>
            <a:off x="1065396" y="6958930"/>
            <a:ext cx="945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Traditionally, different dimensions are categorical thus not comparable</a:t>
            </a:r>
          </a:p>
          <a:p>
            <a:r>
              <a:rPr lang="en-US" dirty="0"/>
              <a:t>By identifying the semantic importance (measured by embedding norm), they become comparable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9D3CA2-DF81-0ADE-D140-EBCA1BAEDAA1}"/>
              </a:ext>
            </a:extLst>
          </p:cNvPr>
          <p:cNvSpPr txBox="1"/>
          <p:nvPr/>
        </p:nvSpPr>
        <p:spPr>
          <a:xfrm>
            <a:off x="2928940" y="7916420"/>
            <a:ext cx="75055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pattern in base vector corresponds to a specifical feature</a:t>
            </a:r>
          </a:p>
          <a:p>
            <a:r>
              <a:rPr lang="en-US" dirty="0"/>
              <a:t>Base vector in general corresponds to dimension</a:t>
            </a:r>
          </a:p>
          <a:p>
            <a:r>
              <a:rPr lang="en-US" dirty="0"/>
              <a:t>The former is hard to perform statistical test, hard to detect</a:t>
            </a:r>
          </a:p>
          <a:p>
            <a:r>
              <a:rPr lang="en-US" dirty="0"/>
              <a:t>The second one is feasible, yet modulated by the first</a:t>
            </a:r>
          </a:p>
          <a:p>
            <a:endParaRPr lang="en-US" dirty="0"/>
          </a:p>
          <a:p>
            <a:r>
              <a:rPr lang="en-US" dirty="0"/>
              <a:t>For naturalistic viewing: key is to identify semantic importance of each feature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9FFB71-0E9A-5A8F-7FFB-8267DBCED568}"/>
              </a:ext>
            </a:extLst>
          </p:cNvPr>
          <p:cNvSpPr txBox="1"/>
          <p:nvPr/>
        </p:nvSpPr>
        <p:spPr>
          <a:xfrm>
            <a:off x="6207061" y="2972269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stimuli vector (sum vector)</a:t>
            </a:r>
          </a:p>
          <a:p>
            <a:r>
              <a:rPr lang="en-US" i="1" dirty="0"/>
              <a:t>leans to high-norm feature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568DFA-E31A-2D54-4758-91B77AE87D28}"/>
              </a:ext>
            </a:extLst>
          </p:cNvPr>
          <p:cNvSpPr txBox="1"/>
          <p:nvPr/>
        </p:nvSpPr>
        <p:spPr>
          <a:xfrm>
            <a:off x="10419649" y="214906"/>
            <a:ext cx="8797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Shape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Texture</a:t>
            </a:r>
          </a:p>
          <a:p>
            <a:endParaRPr lang="en-US" dirty="0"/>
          </a:p>
          <a:p>
            <a:r>
              <a:rPr lang="en-US" dirty="0">
                <a:solidFill>
                  <a:srgbClr val="F724C2"/>
                </a:solidFill>
              </a:rPr>
              <a:t>Color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4338B85-D49E-8DB2-EF5B-EC0089E3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485" y="348886"/>
            <a:ext cx="914400" cy="9652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ED981E9-CAAD-3BDD-B7BE-960BCF2C16BD}"/>
              </a:ext>
            </a:extLst>
          </p:cNvPr>
          <p:cNvGrpSpPr/>
          <p:nvPr/>
        </p:nvGrpSpPr>
        <p:grpSpPr>
          <a:xfrm>
            <a:off x="11331170" y="164220"/>
            <a:ext cx="481322" cy="1551263"/>
            <a:chOff x="3127168" y="1378396"/>
            <a:chExt cx="481322" cy="155126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92FD3B8-BE89-AC04-039F-A9879C12BB3D}"/>
                </a:ext>
              </a:extLst>
            </p:cNvPr>
            <p:cNvSpPr/>
            <p:nvPr/>
          </p:nvSpPr>
          <p:spPr>
            <a:xfrm>
              <a:off x="3127168" y="1378396"/>
              <a:ext cx="481322" cy="467612"/>
            </a:xfrm>
            <a:prstGeom prst="ellipse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3572379-FFE6-E978-CFE6-7F64E61D5E08}"/>
                </a:ext>
              </a:extLst>
            </p:cNvPr>
            <p:cNvSpPr/>
            <p:nvPr/>
          </p:nvSpPr>
          <p:spPr>
            <a:xfrm>
              <a:off x="3169247" y="1989117"/>
              <a:ext cx="397164" cy="401397"/>
            </a:xfrm>
            <a:prstGeom prst="rect">
              <a:avLst/>
            </a:prstGeom>
            <a:pattFill prst="pct90">
              <a:fgClr>
                <a:schemeClr val="bg1"/>
              </a:fgClr>
              <a:bgClr>
                <a:schemeClr val="tx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8A7B8A1-2277-6F8B-E5CB-EB0DA91B6488}"/>
                </a:ext>
              </a:extLst>
            </p:cNvPr>
            <p:cNvSpPr/>
            <p:nvPr/>
          </p:nvSpPr>
          <p:spPr>
            <a:xfrm>
              <a:off x="3169247" y="2528262"/>
              <a:ext cx="397164" cy="40139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6D61D18-E854-52EE-84B0-74FCA98EEDD2}"/>
              </a:ext>
            </a:extLst>
          </p:cNvPr>
          <p:cNvSpPr txBox="1"/>
          <p:nvPr/>
        </p:nvSpPr>
        <p:spPr>
          <a:xfrm>
            <a:off x="714375" y="-614363"/>
            <a:ext cx="399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Golden state bridge paper, auto-encoder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4BE3AD-87E9-87B6-DDAA-B0ED247397C4}"/>
              </a:ext>
            </a:extLst>
          </p:cNvPr>
          <p:cNvSpPr txBox="1"/>
          <p:nvPr/>
        </p:nvSpPr>
        <p:spPr>
          <a:xfrm>
            <a:off x="3005271" y="4143265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Interpretable features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9BFF4B-A51A-54A8-19C2-643A067F35F5}"/>
              </a:ext>
            </a:extLst>
          </p:cNvPr>
          <p:cNvSpPr txBox="1"/>
          <p:nvPr/>
        </p:nvSpPr>
        <p:spPr>
          <a:xfrm>
            <a:off x="2947779" y="-1260694"/>
            <a:ext cx="5868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Bottom-up: clustering of nodes</a:t>
            </a:r>
          </a:p>
          <a:p>
            <a:r>
              <a:rPr lang="en-US" dirty="0"/>
              <a:t>Top-down: find interpretable features, correlate embeddings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086713-2826-964A-9004-7914331553C5}"/>
              </a:ext>
            </a:extLst>
          </p:cNvPr>
          <p:cNvSpPr txBox="1"/>
          <p:nvPr/>
        </p:nvSpPr>
        <p:spPr>
          <a:xfrm>
            <a:off x="9039534" y="4610937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similarity is modulated by norm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B5B6D4A-51FC-CD9D-4018-A8E3365F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7" y="77170"/>
            <a:ext cx="2925437" cy="147446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98685A3-EF7B-17F8-015B-4CD751F83927}"/>
              </a:ext>
            </a:extLst>
          </p:cNvPr>
          <p:cNvSpPr txBox="1"/>
          <p:nvPr/>
        </p:nvSpPr>
        <p:spPr>
          <a:xfrm>
            <a:off x="7699610" y="641192"/>
            <a:ext cx="105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Example: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4A555BE-4E55-1768-010E-8BBE10C19391}"/>
              </a:ext>
            </a:extLst>
          </p:cNvPr>
          <p:cNvSpPr txBox="1"/>
          <p:nvPr/>
        </p:nvSpPr>
        <p:spPr>
          <a:xfrm>
            <a:off x="1939297" y="5987147"/>
            <a:ext cx="948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dimensions have high norm (more important) in general </a:t>
            </a:r>
            <a:r>
              <a:rPr lang="en-US" dirty="0">
                <a:sym typeface="Wingdings" pitchFamily="2" charset="2"/>
              </a:rPr>
              <a:t> general preference</a:t>
            </a:r>
            <a:endParaRPr lang="en-US" dirty="0"/>
          </a:p>
          <a:p>
            <a:r>
              <a:rPr lang="en-US" dirty="0"/>
              <a:t>But in-general-low-norm (less important) dimension could have high-norm feature </a:t>
            </a:r>
            <a:r>
              <a:rPr lang="en-US" dirty="0">
                <a:sym typeface="Wingdings" pitchFamily="2" charset="2"/>
              </a:rPr>
              <a:t> attention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08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267AD66-6584-79E4-DC2C-1D43B3F2D2C3}"/>
              </a:ext>
            </a:extLst>
          </p:cNvPr>
          <p:cNvSpPr txBox="1"/>
          <p:nvPr/>
        </p:nvSpPr>
        <p:spPr>
          <a:xfrm>
            <a:off x="3212646" y="2548328"/>
            <a:ext cx="5766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pattern in base vector corresponds to a specifical feature</a:t>
            </a:r>
          </a:p>
          <a:p>
            <a:r>
              <a:rPr lang="en-US" dirty="0"/>
              <a:t>Base vector in general corresponds to dimension</a:t>
            </a:r>
          </a:p>
          <a:p>
            <a:r>
              <a:rPr lang="en-US" dirty="0"/>
              <a:t>The former is hard to perform statistical test, hard to detect</a:t>
            </a:r>
          </a:p>
          <a:p>
            <a:r>
              <a:rPr lang="en-US" dirty="0"/>
              <a:t>The second one is feasible, yet modulated by the first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226A5-A8CE-9EBD-A34B-7AFC5B871743}"/>
              </a:ext>
            </a:extLst>
          </p:cNvPr>
          <p:cNvSpPr txBox="1"/>
          <p:nvPr/>
        </p:nvSpPr>
        <p:spPr>
          <a:xfrm>
            <a:off x="1557338" y="585788"/>
            <a:ext cx="3721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Think about implication</a:t>
            </a:r>
          </a:p>
        </p:txBody>
      </p:sp>
    </p:spTree>
    <p:extLst>
      <p:ext uri="{BB962C8B-B14F-4D97-AF65-F5344CB8AC3E}">
        <p14:creationId xmlns:p14="http://schemas.microsoft.com/office/powerpoint/2010/main" val="1190536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9A20-EC6B-BE0F-D891-41762B77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A211F-350A-26F9-9662-FF185060B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algebra</a:t>
            </a:r>
          </a:p>
          <a:p>
            <a:r>
              <a:rPr lang="en-US" dirty="0"/>
              <a:t>Cosine similarity bias</a:t>
            </a:r>
          </a:p>
          <a:p>
            <a:r>
              <a:rPr lang="en-US" dirty="0"/>
              <a:t>Norm as main factor</a:t>
            </a:r>
          </a:p>
          <a:p>
            <a:r>
              <a:rPr lang="en-US" b="1" u="sng" dirty="0"/>
              <a:t>Understand norm: novelty, prototypical</a:t>
            </a:r>
          </a:p>
        </p:txBody>
      </p:sp>
    </p:spTree>
    <p:extLst>
      <p:ext uri="{BB962C8B-B14F-4D97-AF65-F5344CB8AC3E}">
        <p14:creationId xmlns:p14="http://schemas.microsoft.com/office/powerpoint/2010/main" val="391735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610F9F-9011-AC55-D566-1B714598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DAED53-9826-2C65-1D24-6B46F06C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”Salient feature” amplify its dimension </a:t>
            </a:r>
            <a:r>
              <a:rPr lang="en-US" b="1" dirty="0"/>
              <a:t>while suppressing other dimensions in similarity pattern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0DDB8-53EA-57FC-BE7D-F4728B19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39" y="3429000"/>
            <a:ext cx="2615972" cy="2337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071CA-10B9-234D-3324-82372100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598" y="3450269"/>
            <a:ext cx="2486865" cy="222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71AF6-93C2-69B0-CA08-2139A26C6CEE}"/>
              </a:ext>
            </a:extLst>
          </p:cNvPr>
          <p:cNvSpPr txBox="1"/>
          <p:nvPr/>
        </p:nvSpPr>
        <p:spPr>
          <a:xfrm>
            <a:off x="9148989" y="2924731"/>
            <a:ext cx="67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40B8A-1555-64B3-B0D1-BE016430EC03}"/>
              </a:ext>
            </a:extLst>
          </p:cNvPr>
          <p:cNvSpPr txBox="1"/>
          <p:nvPr/>
        </p:nvSpPr>
        <p:spPr>
          <a:xfrm>
            <a:off x="2443971" y="2924731"/>
            <a:ext cx="111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93264-8CF0-D412-7BEA-5571C777A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738" y="4004812"/>
            <a:ext cx="3052524" cy="20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55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5CB211-E22E-2FE4-B867-5F9645F48004}"/>
              </a:ext>
            </a:extLst>
          </p:cNvPr>
          <p:cNvSpPr txBox="1"/>
          <p:nvPr/>
        </p:nvSpPr>
        <p:spPr>
          <a:xfrm>
            <a:off x="315686" y="620485"/>
            <a:ext cx="989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one dimension has a salient feature, then other dimensions get suppressed, similarity increase, shrink</a:t>
            </a:r>
          </a:p>
          <a:p>
            <a:r>
              <a:rPr lang="en-US" dirty="0"/>
              <a:t>During similarity calculation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2925E9-0054-9CE5-EF61-9647213B8E39}"/>
                  </a:ext>
                </a:extLst>
              </p:cNvPr>
              <p:cNvSpPr txBox="1"/>
              <p:nvPr/>
            </p:nvSpPr>
            <p:spPr>
              <a:xfrm>
                <a:off x="3234904" y="1266816"/>
                <a:ext cx="8148706" cy="290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Considering the distance between 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combined multi-dimensional stimuli</a:t>
                </a:r>
              </a:p>
              <a:p>
                <a:r>
                  <a:rPr lang="en-US" dirty="0"/>
                  <a:t>Shared feature on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other dimension </a:t>
                </a:r>
                <a:r>
                  <a:rPr lang="en-US" dirty="0"/>
                  <a:t>suppresses distance in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this dimension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𝑜𝑠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𝑧𝑜𝑜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𝑤h𝑜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𝑚𝑎𝑙𝑙</m:t>
                          </m:r>
                        </m:e>
                      </m:d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𝑧𝑜𝑜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𝑚𝑎𝑙𝑙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dirty="0"/>
                  <a:t>The longer norm the shared vector has, the larger shrink effect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𝑤h𝑜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𝑙𝑜𝑛𝑔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𝑧𝑜𝑜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𝑤h𝑜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𝑙𝑜𝑛𝑔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𝑚𝑎𝑙𝑙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𝑤h𝑜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𝑠h𝑜𝑟𝑡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𝑧𝑜𝑜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𝑤h𝑜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𝑠h𝑜𝑟𝑡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𝑚𝑎𝑙𝑙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instance: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𝑏𝑜𝑦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𝑧𝑜𝑜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𝑚𝑎𝑙𝑙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𝑏𝑜𝑦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𝑧𝑜𝑜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𝑏𝑜𝑦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𝑚𝑎𝑙𝑙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2925E9-0054-9CE5-EF61-9647213B8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04" y="1266816"/>
                <a:ext cx="8148706" cy="2904641"/>
              </a:xfrm>
              <a:prstGeom prst="rect">
                <a:avLst/>
              </a:prstGeom>
              <a:blipFill>
                <a:blip r:embed="rId3"/>
                <a:stretch>
                  <a:fillRect l="-622" t="-870" b="-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D2C1AFB3-2A36-691C-9E39-3ED239B9CCA4}"/>
              </a:ext>
            </a:extLst>
          </p:cNvPr>
          <p:cNvGrpSpPr/>
          <p:nvPr/>
        </p:nvGrpSpPr>
        <p:grpSpPr>
          <a:xfrm>
            <a:off x="230459" y="1589314"/>
            <a:ext cx="2261595" cy="2900306"/>
            <a:chOff x="731202" y="1556657"/>
            <a:chExt cx="2261595" cy="290030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9ADDC3-8B2F-C638-5473-8EB2D2290995}"/>
                </a:ext>
              </a:extLst>
            </p:cNvPr>
            <p:cNvSpPr txBox="1"/>
            <p:nvPr/>
          </p:nvSpPr>
          <p:spPr>
            <a:xfrm>
              <a:off x="1659971" y="1556657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A at zoo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C6924B7-2D87-6D54-7177-5E18F30A1975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6F15C1-D438-FA54-32AF-5AC82FDA4751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65178D-08D4-C603-59EE-C6F020837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955348-DBA5-2D5D-A0CD-903DBEC51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DC245E0-8BD6-6A0C-59DD-7FD1DA435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30" y="2718977"/>
              <a:ext cx="809108" cy="105918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8F4DBC9-E574-DBE5-6307-656F5DEA5B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4E1180-BA0C-6575-6D8C-0BCA913A29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F440B4-FBE7-D7E9-9F02-460F4E97EB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2354338"/>
              <a:ext cx="809110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9496D98-1686-5B96-6BC7-A10873BA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63" y="2718977"/>
              <a:ext cx="33713" cy="147157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8AB2882B-4AAD-B54A-3491-6DBBF89A8DA0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D23970B-3EFC-0F09-084C-07CB0254F8BF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B23990D-50F6-BBAC-7E0E-1ACB2CFA047A}"/>
                </a:ext>
              </a:extLst>
            </p:cNvPr>
            <p:cNvSpPr txBox="1"/>
            <p:nvPr/>
          </p:nvSpPr>
          <p:spPr>
            <a:xfrm>
              <a:off x="731202" y="2184561"/>
              <a:ext cx="7200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4D2EC8-0576-C273-CE06-5F480AFEB00A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94679AF-B2D5-1610-9887-89C3A0806B0F}"/>
                </a:ext>
              </a:extLst>
            </p:cNvPr>
            <p:cNvSpPr txBox="1"/>
            <p:nvPr/>
          </p:nvSpPr>
          <p:spPr>
            <a:xfrm rot="18752295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2D12BB1-0D3E-F283-59D1-BA5CB30975D6}"/>
                </a:ext>
              </a:extLst>
            </p:cNvPr>
            <p:cNvSpPr txBox="1"/>
            <p:nvPr/>
          </p:nvSpPr>
          <p:spPr>
            <a:xfrm>
              <a:off x="2256505" y="2439611"/>
              <a:ext cx="7362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A at mall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5AB76F6-1BCD-3754-1D57-CC690BD090D7}"/>
              </a:ext>
            </a:extLst>
          </p:cNvPr>
          <p:cNvGrpSpPr/>
          <p:nvPr/>
        </p:nvGrpSpPr>
        <p:grpSpPr>
          <a:xfrm>
            <a:off x="4023074" y="4223207"/>
            <a:ext cx="2770228" cy="2201960"/>
            <a:chOff x="76051" y="1556657"/>
            <a:chExt cx="3648800" cy="290030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7DE3F8E-C462-0804-2FAA-91E965A66B94}"/>
                </a:ext>
              </a:extLst>
            </p:cNvPr>
            <p:cNvSpPr txBox="1"/>
            <p:nvPr/>
          </p:nvSpPr>
          <p:spPr>
            <a:xfrm>
              <a:off x="1659971" y="1556657"/>
              <a:ext cx="140686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zoo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B3BCA618-AFDB-ECFC-53E0-AD8409E6C444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ED9D6AB-7EFA-7C82-E1C3-C56E18F21C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9706F28-6F8C-9F9C-0B31-9E6B3F34F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EED2868-D623-8EFA-0BE5-BBFDC7DEC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F02557A-C6E7-E8B7-5A54-ADAAE7C4B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30" y="2718977"/>
              <a:ext cx="809108" cy="105918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084932C6-5F8A-9DA0-10AC-129FAD4DB2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83B644D-B18B-E8F9-7D8F-868706B3F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1033317-303E-2052-C6C3-B48DEBAC2A26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2354338"/>
              <a:ext cx="809110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3C7CB7D-563E-70CD-5D32-0A4A16D724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63" y="2718977"/>
              <a:ext cx="33713" cy="147157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03A37BB-D57C-8AA0-5290-BB35450B69D3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D10313BE-C0ED-272C-A465-F484647E4152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C1DE8D-E027-EAE7-397A-8B520412D918}"/>
                </a:ext>
              </a:extLst>
            </p:cNvPr>
            <p:cNvSpPr txBox="1"/>
            <p:nvPr/>
          </p:nvSpPr>
          <p:spPr>
            <a:xfrm>
              <a:off x="76051" y="2041147"/>
              <a:ext cx="144697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woman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11BE125-BE92-1F83-3517-13B77039368E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B3F0544-FF14-0DF5-23C0-33C295B3D147}"/>
                </a:ext>
              </a:extLst>
            </p:cNvPr>
            <p:cNvSpPr txBox="1"/>
            <p:nvPr/>
          </p:nvSpPr>
          <p:spPr>
            <a:xfrm rot="18752295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62AE76C-47C8-A907-1841-360A5AD1AD40}"/>
                </a:ext>
              </a:extLst>
            </p:cNvPr>
            <p:cNvSpPr txBox="1"/>
            <p:nvPr/>
          </p:nvSpPr>
          <p:spPr>
            <a:xfrm>
              <a:off x="2256505" y="2439611"/>
              <a:ext cx="146834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mall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EF9ED84-BB4B-E259-BFEC-9F0A6718DD39}"/>
              </a:ext>
            </a:extLst>
          </p:cNvPr>
          <p:cNvGrpSpPr/>
          <p:nvPr/>
        </p:nvGrpSpPr>
        <p:grpSpPr>
          <a:xfrm>
            <a:off x="7902414" y="4604727"/>
            <a:ext cx="2198479" cy="1820440"/>
            <a:chOff x="557211" y="2059175"/>
            <a:chExt cx="2895721" cy="239778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2D71FB-920C-3908-8308-8A3D8E02FFA0}"/>
                </a:ext>
              </a:extLst>
            </p:cNvPr>
            <p:cNvSpPr txBox="1"/>
            <p:nvPr/>
          </p:nvSpPr>
          <p:spPr>
            <a:xfrm>
              <a:off x="1838533" y="2059175"/>
              <a:ext cx="109302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zoo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59A720C-D01C-23D5-D04E-AAC746837AE0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37333B7-7BA5-1A78-B2DA-288AEFCDCA98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9B3C547-877A-4B57-5FC8-DF4711D6B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5" y="2965200"/>
              <a:ext cx="0" cy="81296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66A9A1C-5A4A-A42F-5CB1-EFD172573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2405337"/>
              <a:ext cx="685494" cy="137282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F797C81-000D-B936-A3FB-0DB40783AF81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V="1">
              <a:off x="1523030" y="3369662"/>
              <a:ext cx="791487" cy="408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3F7D8E56-D550-FB1D-727F-8E412364B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5" y="2433979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458218E-4280-89BC-AE98-8FBFFDB69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2405337"/>
              <a:ext cx="0" cy="763739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8E39C9F-8BF7-E266-075A-0DAD455595A7}"/>
                </a:ext>
              </a:extLst>
            </p:cNvPr>
            <p:cNvCxnSpPr>
              <a:cxnSpLocks/>
            </p:cNvCxnSpPr>
            <p:nvPr/>
          </p:nvCxnSpPr>
          <p:spPr>
            <a:xfrm>
              <a:off x="1470429" y="2970063"/>
              <a:ext cx="809111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FC38C5C-A0F9-763C-F9BA-26A02B60D8C9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V="1">
              <a:off x="2309663" y="3369662"/>
              <a:ext cx="4855" cy="820887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912AF5FD-3E2B-D956-462D-E0F21D4D20C0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2F897961-1015-36B5-926B-5E71D18DD0D4}"/>
                </a:ext>
              </a:extLst>
            </p:cNvPr>
            <p:cNvSpPr/>
            <p:nvPr/>
          </p:nvSpPr>
          <p:spPr>
            <a:xfrm rot="21262792">
              <a:off x="1483548" y="3308005"/>
              <a:ext cx="575179" cy="517190"/>
            </a:xfrm>
            <a:custGeom>
              <a:avLst/>
              <a:gdLst>
                <a:gd name="csX0" fmla="*/ 287589 w 575179"/>
                <a:gd name="csY0" fmla="*/ 0 h 517190"/>
                <a:gd name="csX1" fmla="*/ 575179 w 575179"/>
                <a:gd name="csY1" fmla="*/ 258595 h 517190"/>
                <a:gd name="csX2" fmla="*/ 287590 w 575179"/>
                <a:gd name="csY2" fmla="*/ 258595 h 517190"/>
                <a:gd name="csX3" fmla="*/ 287589 w 575179"/>
                <a:gd name="csY3" fmla="*/ 0 h 517190"/>
                <a:gd name="csX0" fmla="*/ 287589 w 575179"/>
                <a:gd name="csY0" fmla="*/ 0 h 517190"/>
                <a:gd name="csX1" fmla="*/ 575179 w 575179"/>
                <a:gd name="csY1" fmla="*/ 258595 h 51719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75179" h="517190" stroke="0" extrusionOk="0">
                  <a:moveTo>
                    <a:pt x="287589" y="0"/>
                  </a:moveTo>
                  <a:cubicBezTo>
                    <a:pt x="419601" y="-16543"/>
                    <a:pt x="545889" y="126770"/>
                    <a:pt x="575179" y="258595"/>
                  </a:cubicBezTo>
                  <a:cubicBezTo>
                    <a:pt x="460062" y="246243"/>
                    <a:pt x="371827" y="266507"/>
                    <a:pt x="287590" y="258595"/>
                  </a:cubicBezTo>
                  <a:cubicBezTo>
                    <a:pt x="284519" y="170061"/>
                    <a:pt x="283076" y="95460"/>
                    <a:pt x="287589" y="0"/>
                  </a:cubicBezTo>
                  <a:close/>
                </a:path>
                <a:path w="575179" h="517190" fill="none" extrusionOk="0">
                  <a:moveTo>
                    <a:pt x="287589" y="0"/>
                  </a:moveTo>
                  <a:cubicBezTo>
                    <a:pt x="451250" y="-17871"/>
                    <a:pt x="551133" y="100010"/>
                    <a:pt x="575179" y="258595"/>
                  </a:cubicBezTo>
                </a:path>
                <a:path w="575179" h="517190" fill="none" stroke="0" extrusionOk="0">
                  <a:moveTo>
                    <a:pt x="287589" y="0"/>
                  </a:moveTo>
                  <a:cubicBezTo>
                    <a:pt x="446877" y="35646"/>
                    <a:pt x="567159" y="89945"/>
                    <a:pt x="575179" y="258595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arc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6C100C1-BAB6-F749-6433-7EEA5553BE96}"/>
                </a:ext>
              </a:extLst>
            </p:cNvPr>
            <p:cNvSpPr txBox="1"/>
            <p:nvPr/>
          </p:nvSpPr>
          <p:spPr>
            <a:xfrm>
              <a:off x="557211" y="2543665"/>
              <a:ext cx="113314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boy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CD24F68-D628-3052-D322-41F8BEE91E69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AD05677-49A2-CA3C-D1B7-C63E4E7B6028}"/>
                </a:ext>
              </a:extLst>
            </p:cNvPr>
            <p:cNvSpPr txBox="1"/>
            <p:nvPr/>
          </p:nvSpPr>
          <p:spPr>
            <a:xfrm rot="19104476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FA3D2BF-F326-0A25-2E6F-E67AA8712E86}"/>
                </a:ext>
              </a:extLst>
            </p:cNvPr>
            <p:cNvSpPr txBox="1"/>
            <p:nvPr/>
          </p:nvSpPr>
          <p:spPr>
            <a:xfrm>
              <a:off x="2298423" y="3301324"/>
              <a:ext cx="115450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mall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934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BB55A5-47ED-8990-28D8-BB51DEA619D0}"/>
              </a:ext>
            </a:extLst>
          </p:cNvPr>
          <p:cNvSpPr txBox="1"/>
          <p:nvPr/>
        </p:nvSpPr>
        <p:spPr>
          <a:xfrm>
            <a:off x="4123736" y="1645205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Stimuli is multi-dimensional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06704-C075-63D1-8D52-D65BE67ACCEE}"/>
              </a:ext>
            </a:extLst>
          </p:cNvPr>
          <p:cNvSpPr txBox="1"/>
          <p:nvPr/>
        </p:nvSpPr>
        <p:spPr>
          <a:xfrm>
            <a:off x="1794599" y="2361482"/>
            <a:ext cx="8602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Our attention is limited, thus has to be selective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Adaptive selective attention should also be context/stimuli sensitive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9DF4F-E0B5-5EAC-2074-905E3EFE4E27}"/>
              </a:ext>
            </a:extLst>
          </p:cNvPr>
          <p:cNvSpPr txBox="1"/>
          <p:nvPr/>
        </p:nvSpPr>
        <p:spPr>
          <a:xfrm>
            <a:off x="1397348" y="794321"/>
            <a:ext cx="866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Flexible attention allocation among dimensions in goal-absent setup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32CC26-8282-6221-7681-B48E8B4E9776}"/>
              </a:ext>
            </a:extLst>
          </p:cNvPr>
          <p:cNvSpPr/>
          <p:nvPr/>
        </p:nvSpPr>
        <p:spPr>
          <a:xfrm>
            <a:off x="3651296" y="4256878"/>
            <a:ext cx="944880" cy="613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883AA-A31C-73B6-205E-CB88E0513157}"/>
              </a:ext>
            </a:extLst>
          </p:cNvPr>
          <p:cNvSpPr/>
          <p:nvPr/>
        </p:nvSpPr>
        <p:spPr>
          <a:xfrm>
            <a:off x="4888552" y="4237001"/>
            <a:ext cx="944880" cy="6131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50314-3594-9A14-2D0A-F82F1AA9BFA2}"/>
              </a:ext>
            </a:extLst>
          </p:cNvPr>
          <p:cNvSpPr/>
          <p:nvPr/>
        </p:nvSpPr>
        <p:spPr>
          <a:xfrm>
            <a:off x="2414040" y="4247759"/>
            <a:ext cx="944880" cy="6131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B8E6DD-5692-B11C-942F-F264AC86BA97}"/>
              </a:ext>
            </a:extLst>
          </p:cNvPr>
          <p:cNvSpPr/>
          <p:nvPr/>
        </p:nvSpPr>
        <p:spPr>
          <a:xfrm>
            <a:off x="6178057" y="4237001"/>
            <a:ext cx="944880" cy="6131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7183B0-A571-688C-D068-E6EE6DF91DD6}"/>
              </a:ext>
            </a:extLst>
          </p:cNvPr>
          <p:cNvSpPr/>
          <p:nvPr/>
        </p:nvSpPr>
        <p:spPr>
          <a:xfrm>
            <a:off x="7341675" y="4237001"/>
            <a:ext cx="944880" cy="6131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5AFE5-700A-D7EF-CC9A-56D44175B13E}"/>
              </a:ext>
            </a:extLst>
          </p:cNvPr>
          <p:cNvSpPr/>
          <p:nvPr/>
        </p:nvSpPr>
        <p:spPr>
          <a:xfrm>
            <a:off x="8505293" y="4237001"/>
            <a:ext cx="944880" cy="6131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87A714-1E34-0586-C1A6-FAA3BDC2DA59}"/>
              </a:ext>
            </a:extLst>
          </p:cNvPr>
          <p:cNvSpPr txBox="1"/>
          <p:nvPr/>
        </p:nvSpPr>
        <p:spPr>
          <a:xfrm>
            <a:off x="2414040" y="38248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D58EF6-4DE4-2785-C73E-C006371907CE}"/>
              </a:ext>
            </a:extLst>
          </p:cNvPr>
          <p:cNvSpPr txBox="1"/>
          <p:nvPr/>
        </p:nvSpPr>
        <p:spPr>
          <a:xfrm>
            <a:off x="3622637" y="382480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3DAFAD-7F90-F262-A8EA-03AB9F38C754}"/>
              </a:ext>
            </a:extLst>
          </p:cNvPr>
          <p:cNvSpPr txBox="1"/>
          <p:nvPr/>
        </p:nvSpPr>
        <p:spPr>
          <a:xfrm>
            <a:off x="4831235" y="381642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94831D-F58F-0E24-328D-E6F97A78BA4E}"/>
              </a:ext>
            </a:extLst>
          </p:cNvPr>
          <p:cNvSpPr txBox="1"/>
          <p:nvPr/>
        </p:nvSpPr>
        <p:spPr>
          <a:xfrm>
            <a:off x="6149398" y="378313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6003F6-599C-3553-8ACE-1E77D3DC528D}"/>
              </a:ext>
            </a:extLst>
          </p:cNvPr>
          <p:cNvSpPr txBox="1"/>
          <p:nvPr/>
        </p:nvSpPr>
        <p:spPr>
          <a:xfrm>
            <a:off x="7311936" y="378313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C5CFA8-692B-9860-CFEC-5A652DAB7236}"/>
              </a:ext>
            </a:extLst>
          </p:cNvPr>
          <p:cNvSpPr txBox="1"/>
          <p:nvPr/>
        </p:nvSpPr>
        <p:spPr>
          <a:xfrm>
            <a:off x="8447976" y="378237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Stimuli 6</a:t>
            </a:r>
          </a:p>
        </p:txBody>
      </p:sp>
    </p:spTree>
    <p:extLst>
      <p:ext uri="{BB962C8B-B14F-4D97-AF65-F5344CB8AC3E}">
        <p14:creationId xmlns:p14="http://schemas.microsoft.com/office/powerpoint/2010/main" val="33574140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D2A709E-9B4D-2FDE-ABCD-F9D20EBF2069}"/>
              </a:ext>
            </a:extLst>
          </p:cNvPr>
          <p:cNvGrpSpPr/>
          <p:nvPr/>
        </p:nvGrpSpPr>
        <p:grpSpPr>
          <a:xfrm>
            <a:off x="2464773" y="1417983"/>
            <a:ext cx="5166142" cy="1451113"/>
            <a:chOff x="3531703" y="1046922"/>
            <a:chExt cx="5166142" cy="145111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F021249-2097-2757-4E9E-0D07014B9080}"/>
                </a:ext>
              </a:extLst>
            </p:cNvPr>
            <p:cNvGrpSpPr/>
            <p:nvPr/>
          </p:nvGrpSpPr>
          <p:grpSpPr>
            <a:xfrm>
              <a:off x="3531703" y="1046922"/>
              <a:ext cx="1422400" cy="1451113"/>
              <a:chOff x="3405808" y="1046922"/>
              <a:chExt cx="1422400" cy="1451113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91A0956-0CC0-8687-AEDB-3D65B7FFF184}"/>
                  </a:ext>
                </a:extLst>
              </p:cNvPr>
              <p:cNvSpPr/>
              <p:nvPr/>
            </p:nvSpPr>
            <p:spPr>
              <a:xfrm>
                <a:off x="3909391" y="1046922"/>
                <a:ext cx="335721" cy="34455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55C84D2-2444-C6B1-2B58-281E40222E0D}"/>
                  </a:ext>
                </a:extLst>
              </p:cNvPr>
              <p:cNvSpPr/>
              <p:nvPr/>
            </p:nvSpPr>
            <p:spPr>
              <a:xfrm>
                <a:off x="3405808" y="1808922"/>
                <a:ext cx="335721" cy="3445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AAB18DA4-881D-C4CF-991D-2BD22743F9FE}"/>
                  </a:ext>
                </a:extLst>
              </p:cNvPr>
              <p:cNvSpPr/>
              <p:nvPr/>
            </p:nvSpPr>
            <p:spPr>
              <a:xfrm>
                <a:off x="4492487" y="2153479"/>
                <a:ext cx="335721" cy="344556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5A494E-4D98-650C-21D8-8F686DE0B206}"/>
                </a:ext>
              </a:extLst>
            </p:cNvPr>
            <p:cNvGrpSpPr/>
            <p:nvPr/>
          </p:nvGrpSpPr>
          <p:grpSpPr>
            <a:xfrm>
              <a:off x="7275445" y="1046922"/>
              <a:ext cx="1422400" cy="1451113"/>
              <a:chOff x="7275445" y="1046922"/>
              <a:chExt cx="1422400" cy="1451113"/>
            </a:xfrm>
          </p:grpSpPr>
          <p:sp>
            <p:nvSpPr>
              <p:cNvPr id="7" name="Cross 6">
                <a:extLst>
                  <a:ext uri="{FF2B5EF4-FFF2-40B4-BE49-F238E27FC236}">
                    <a16:creationId xmlns:a16="http://schemas.microsoft.com/office/drawing/2014/main" id="{5A83D659-5484-E5A4-347B-96C37EF40A3B}"/>
                  </a:ext>
                </a:extLst>
              </p:cNvPr>
              <p:cNvSpPr/>
              <p:nvPr/>
            </p:nvSpPr>
            <p:spPr>
              <a:xfrm>
                <a:off x="7779028" y="1046922"/>
                <a:ext cx="335721" cy="344556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4E17051E-F919-6C59-B6CA-C54DED30DB15}"/>
                  </a:ext>
                </a:extLst>
              </p:cNvPr>
              <p:cNvSpPr/>
              <p:nvPr/>
            </p:nvSpPr>
            <p:spPr>
              <a:xfrm>
                <a:off x="7275445" y="1808922"/>
                <a:ext cx="335721" cy="344556"/>
              </a:xfrm>
              <a:prstGeom prst="plu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Cross 8">
                <a:extLst>
                  <a:ext uri="{FF2B5EF4-FFF2-40B4-BE49-F238E27FC236}">
                    <a16:creationId xmlns:a16="http://schemas.microsoft.com/office/drawing/2014/main" id="{4DE37FE0-C2FB-BF09-D44C-0F93F373222C}"/>
                  </a:ext>
                </a:extLst>
              </p:cNvPr>
              <p:cNvSpPr/>
              <p:nvPr/>
            </p:nvSpPr>
            <p:spPr>
              <a:xfrm>
                <a:off x="8362124" y="2153479"/>
                <a:ext cx="335721" cy="344556"/>
              </a:xfrm>
              <a:prstGeom prst="plus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A1FFD4-DC42-6381-729C-F572312921BC}"/>
              </a:ext>
            </a:extLst>
          </p:cNvPr>
          <p:cNvGrpSpPr/>
          <p:nvPr/>
        </p:nvGrpSpPr>
        <p:grpSpPr>
          <a:xfrm>
            <a:off x="2464773" y="4091610"/>
            <a:ext cx="4930071" cy="1451113"/>
            <a:chOff x="3531703" y="3720549"/>
            <a:chExt cx="4930071" cy="145111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3A1173-698F-A7D3-1DA9-21233AE39902}"/>
                </a:ext>
              </a:extLst>
            </p:cNvPr>
            <p:cNvGrpSpPr/>
            <p:nvPr/>
          </p:nvGrpSpPr>
          <p:grpSpPr>
            <a:xfrm>
              <a:off x="3531703" y="3720549"/>
              <a:ext cx="1422400" cy="1451113"/>
              <a:chOff x="3657599" y="3720549"/>
              <a:chExt cx="1422400" cy="1451113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A209CF9-C746-430E-072A-166974AB8D89}"/>
                  </a:ext>
                </a:extLst>
              </p:cNvPr>
              <p:cNvSpPr/>
              <p:nvPr/>
            </p:nvSpPr>
            <p:spPr>
              <a:xfrm>
                <a:off x="4161182" y="3720549"/>
                <a:ext cx="335721" cy="34455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C5A70D9-0C90-48D7-A09C-F2DEE98DB8CA}"/>
                  </a:ext>
                </a:extLst>
              </p:cNvPr>
              <p:cNvSpPr/>
              <p:nvPr/>
            </p:nvSpPr>
            <p:spPr>
              <a:xfrm>
                <a:off x="3657599" y="4482549"/>
                <a:ext cx="335721" cy="344556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A21F99A-8964-33F5-DE9D-2A62CED556AE}"/>
                  </a:ext>
                </a:extLst>
              </p:cNvPr>
              <p:cNvSpPr/>
              <p:nvPr/>
            </p:nvSpPr>
            <p:spPr>
              <a:xfrm>
                <a:off x="4744278" y="4827106"/>
                <a:ext cx="335721" cy="344556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4B9D549-582F-8880-2AF5-098FD303D2EF}"/>
                </a:ext>
              </a:extLst>
            </p:cNvPr>
            <p:cNvGrpSpPr/>
            <p:nvPr/>
          </p:nvGrpSpPr>
          <p:grpSpPr>
            <a:xfrm>
              <a:off x="7511516" y="3960939"/>
              <a:ext cx="950258" cy="970333"/>
              <a:chOff x="7461989" y="3899843"/>
              <a:chExt cx="950258" cy="970333"/>
            </a:xfrm>
          </p:grpSpPr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7B8366E1-9E6A-73EE-5E7C-312445343BFB}"/>
                  </a:ext>
                </a:extLst>
              </p:cNvPr>
              <p:cNvSpPr/>
              <p:nvPr/>
            </p:nvSpPr>
            <p:spPr>
              <a:xfrm>
                <a:off x="7746774" y="3899843"/>
                <a:ext cx="335723" cy="344556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ross 21">
                <a:extLst>
                  <a:ext uri="{FF2B5EF4-FFF2-40B4-BE49-F238E27FC236}">
                    <a16:creationId xmlns:a16="http://schemas.microsoft.com/office/drawing/2014/main" id="{C1365F10-8A3F-24D9-6CEF-F8217574B394}"/>
                  </a:ext>
                </a:extLst>
              </p:cNvPr>
              <p:cNvSpPr/>
              <p:nvPr/>
            </p:nvSpPr>
            <p:spPr>
              <a:xfrm>
                <a:off x="7461989" y="4330767"/>
                <a:ext cx="335723" cy="344556"/>
              </a:xfrm>
              <a:prstGeom prst="plu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Cross 22">
                <a:extLst>
                  <a:ext uri="{FF2B5EF4-FFF2-40B4-BE49-F238E27FC236}">
                    <a16:creationId xmlns:a16="http://schemas.microsoft.com/office/drawing/2014/main" id="{2C035D71-F235-0CE5-D941-0473C544E42C}"/>
                  </a:ext>
                </a:extLst>
              </p:cNvPr>
              <p:cNvSpPr/>
              <p:nvPr/>
            </p:nvSpPr>
            <p:spPr>
              <a:xfrm>
                <a:off x="8076524" y="4525620"/>
                <a:ext cx="335723" cy="344556"/>
              </a:xfrm>
              <a:prstGeom prst="plus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0F2ADA1-3865-AC98-D138-338B59105E87}"/>
              </a:ext>
            </a:extLst>
          </p:cNvPr>
          <p:cNvSpPr txBox="1"/>
          <p:nvPr/>
        </p:nvSpPr>
        <p:spPr>
          <a:xfrm>
            <a:off x="906685" y="1995317"/>
            <a:ext cx="10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015C4D-EA3B-FE68-0323-F4408BF40F3C}"/>
              </a:ext>
            </a:extLst>
          </p:cNvPr>
          <p:cNvSpPr txBox="1"/>
          <p:nvPr/>
        </p:nvSpPr>
        <p:spPr>
          <a:xfrm>
            <a:off x="906684" y="475053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Actual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147D3D-7EFE-1B71-AEDA-A349E7C6F5AE}"/>
              </a:ext>
            </a:extLst>
          </p:cNvPr>
          <p:cNvSpPr txBox="1"/>
          <p:nvPr/>
        </p:nvSpPr>
        <p:spPr>
          <a:xfrm>
            <a:off x="916537" y="445143"/>
            <a:ext cx="103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High-norm feature shared in one dimension </a:t>
            </a:r>
            <a:r>
              <a:rPr lang="en-US" dirty="0"/>
              <a:t>increases similarity</a:t>
            </a:r>
            <a:r>
              <a:rPr lang="en-US" b="1" dirty="0"/>
              <a:t> </a:t>
            </a:r>
            <a:r>
              <a:rPr lang="en-US" dirty="0"/>
              <a:t>among stimuli </a:t>
            </a:r>
            <a:r>
              <a:rPr lang="en-US" b="1" dirty="0"/>
              <a:t>varying in other dimensions 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FFCD2D-29A5-3BF0-31D1-FAAF2B08ED62}"/>
              </a:ext>
            </a:extLst>
          </p:cNvPr>
          <p:cNvGrpSpPr/>
          <p:nvPr/>
        </p:nvGrpSpPr>
        <p:grpSpPr>
          <a:xfrm>
            <a:off x="7755432" y="1025676"/>
            <a:ext cx="4513832" cy="2308614"/>
            <a:chOff x="7755432" y="1025676"/>
            <a:chExt cx="4513832" cy="230861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481984-5C2F-2FBE-7DA2-7EC93A12E487}"/>
                </a:ext>
              </a:extLst>
            </p:cNvPr>
            <p:cNvGrpSpPr/>
            <p:nvPr/>
          </p:nvGrpSpPr>
          <p:grpSpPr>
            <a:xfrm>
              <a:off x="7755432" y="1025676"/>
              <a:ext cx="4513832" cy="2308614"/>
              <a:chOff x="7952368" y="851165"/>
              <a:chExt cx="4513832" cy="230861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C3E2DEF-4B17-1DEC-57EF-D881D84A1024}"/>
                  </a:ext>
                </a:extLst>
              </p:cNvPr>
              <p:cNvCxnSpPr/>
              <p:nvPr/>
            </p:nvCxnSpPr>
            <p:spPr>
              <a:xfrm flipV="1">
                <a:off x="9223513" y="1200186"/>
                <a:ext cx="0" cy="15902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81A53F6-E003-065D-D39C-DF187AB4D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3513" y="2790447"/>
                <a:ext cx="1742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9C8A4F-F3DD-7AB2-85C7-03DA2DC310A3}"/>
                  </a:ext>
                </a:extLst>
              </p:cNvPr>
              <p:cNvSpPr txBox="1"/>
              <p:nvPr/>
            </p:nvSpPr>
            <p:spPr>
              <a:xfrm>
                <a:off x="9466148" y="2790447"/>
                <a:ext cx="3000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Norm of shared shape feature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B2C7EE3-4C16-AF9B-3D84-056917D737D3}"/>
                  </a:ext>
                </a:extLst>
              </p:cNvPr>
              <p:cNvSpPr txBox="1"/>
              <p:nvPr/>
            </p:nvSpPr>
            <p:spPr>
              <a:xfrm>
                <a:off x="7952368" y="851165"/>
                <a:ext cx="267470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Similarity between stimuli</a:t>
                </a:r>
              </a:p>
              <a:p>
                <a:endParaRPr lang="en-US" dirty="0"/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633484-2A20-D5E1-5624-F610634973BB}"/>
                </a:ext>
              </a:extLst>
            </p:cNvPr>
            <p:cNvCxnSpPr/>
            <p:nvPr/>
          </p:nvCxnSpPr>
          <p:spPr>
            <a:xfrm>
              <a:off x="9269212" y="1995317"/>
              <a:ext cx="1385536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232CDA2-73A9-8943-5C08-49BC2C241068}"/>
              </a:ext>
            </a:extLst>
          </p:cNvPr>
          <p:cNvGrpSpPr/>
          <p:nvPr/>
        </p:nvGrpSpPr>
        <p:grpSpPr>
          <a:xfrm>
            <a:off x="7630915" y="3780895"/>
            <a:ext cx="4634014" cy="2308614"/>
            <a:chOff x="7635250" y="1025676"/>
            <a:chExt cx="4634014" cy="230861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5A93BAB-DBB0-8A54-89D5-D38679B3B8DD}"/>
                </a:ext>
              </a:extLst>
            </p:cNvPr>
            <p:cNvGrpSpPr/>
            <p:nvPr/>
          </p:nvGrpSpPr>
          <p:grpSpPr>
            <a:xfrm>
              <a:off x="7635250" y="1025676"/>
              <a:ext cx="4634014" cy="2308614"/>
              <a:chOff x="7832186" y="851165"/>
              <a:chExt cx="4634014" cy="2308614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07715C7-1504-6470-F237-B2B032F19570}"/>
                  </a:ext>
                </a:extLst>
              </p:cNvPr>
              <p:cNvCxnSpPr/>
              <p:nvPr/>
            </p:nvCxnSpPr>
            <p:spPr>
              <a:xfrm flipV="1">
                <a:off x="9223513" y="1200186"/>
                <a:ext cx="0" cy="159026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0DE4322-B9CE-F335-1C67-471D90010D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3513" y="2790447"/>
                <a:ext cx="1742661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0338AA5-A916-87B3-B511-7DB1C862C58C}"/>
                  </a:ext>
                </a:extLst>
              </p:cNvPr>
              <p:cNvSpPr txBox="1"/>
              <p:nvPr/>
            </p:nvSpPr>
            <p:spPr>
              <a:xfrm>
                <a:off x="9466148" y="2790447"/>
                <a:ext cx="3000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Norm of shared shape feature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1600A3C-F3D2-D80C-E51E-6DA04DFB7E76}"/>
                  </a:ext>
                </a:extLst>
              </p:cNvPr>
              <p:cNvSpPr txBox="1"/>
              <p:nvPr/>
            </p:nvSpPr>
            <p:spPr>
              <a:xfrm>
                <a:off x="7832186" y="851165"/>
                <a:ext cx="26218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Similarity between stimuli</a:t>
                </a:r>
              </a:p>
              <a:p>
                <a:endParaRPr lang="en-US" dirty="0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5A512C-A1B9-D9B6-F09C-8024BA760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9212" y="1576781"/>
              <a:ext cx="1270601" cy="1111178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D670EFD-0CDB-1E7B-598F-4C3B7A7DE8F4}"/>
              </a:ext>
            </a:extLst>
          </p:cNvPr>
          <p:cNvSpPr txBox="1"/>
          <p:nvPr/>
        </p:nvSpPr>
        <p:spPr>
          <a:xfrm>
            <a:off x="4320906" y="6472988"/>
            <a:ext cx="341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https://arxiv.org/pdf/1901.09813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7905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D561D-4EC5-2B78-99B0-564D24F90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7BB555C2-DBA6-E1A6-F6AF-1AD504B60264}"/>
              </a:ext>
            </a:extLst>
          </p:cNvPr>
          <p:cNvSpPr txBox="1"/>
          <p:nvPr/>
        </p:nvSpPr>
        <p:spPr>
          <a:xfrm>
            <a:off x="4581681" y="431890"/>
            <a:ext cx="278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Impact on clustering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458613-34AB-8EC9-7E76-D406B5913538}"/>
              </a:ext>
            </a:extLst>
          </p:cNvPr>
          <p:cNvGrpSpPr/>
          <p:nvPr/>
        </p:nvGrpSpPr>
        <p:grpSpPr>
          <a:xfrm>
            <a:off x="4773690" y="2213113"/>
            <a:ext cx="1851842" cy="1740433"/>
            <a:chOff x="1477817" y="721157"/>
            <a:chExt cx="2633324" cy="25455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C345F1-178F-70DA-D19B-F077CA45F8C6}"/>
                </a:ext>
              </a:extLst>
            </p:cNvPr>
            <p:cNvSpPr/>
            <p:nvPr/>
          </p:nvSpPr>
          <p:spPr>
            <a:xfrm>
              <a:off x="1867223" y="721157"/>
              <a:ext cx="387381" cy="3975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B1E9CF-02D9-7AF0-F814-7696C4C22C51}"/>
                </a:ext>
              </a:extLst>
            </p:cNvPr>
            <p:cNvSpPr/>
            <p:nvPr/>
          </p:nvSpPr>
          <p:spPr>
            <a:xfrm>
              <a:off x="1477817" y="1953611"/>
              <a:ext cx="387381" cy="3975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8CB527-38EA-E6F0-DE29-E63579C6EBAD}"/>
                </a:ext>
              </a:extLst>
            </p:cNvPr>
            <p:cNvSpPr/>
            <p:nvPr/>
          </p:nvSpPr>
          <p:spPr>
            <a:xfrm>
              <a:off x="2794479" y="2869087"/>
              <a:ext cx="387381" cy="39757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7896F3-0745-75E8-2AC4-21CF0EE440BE}"/>
                </a:ext>
              </a:extLst>
            </p:cNvPr>
            <p:cNvSpPr/>
            <p:nvPr/>
          </p:nvSpPr>
          <p:spPr>
            <a:xfrm>
              <a:off x="2796504" y="721157"/>
              <a:ext cx="387381" cy="3975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3BC049-0952-2995-F415-8F63E156EAC7}"/>
                </a:ext>
              </a:extLst>
            </p:cNvPr>
            <p:cNvSpPr/>
            <p:nvPr/>
          </p:nvSpPr>
          <p:spPr>
            <a:xfrm>
              <a:off x="2407098" y="1953611"/>
              <a:ext cx="387381" cy="3975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B8EF69-9342-B829-7310-596B9558686D}"/>
                </a:ext>
              </a:extLst>
            </p:cNvPr>
            <p:cNvSpPr/>
            <p:nvPr/>
          </p:nvSpPr>
          <p:spPr>
            <a:xfrm>
              <a:off x="3723760" y="2869087"/>
              <a:ext cx="387381" cy="39757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D6DAFFF6-F410-812A-6954-31AB9ADBAB67}"/>
              </a:ext>
            </a:extLst>
          </p:cNvPr>
          <p:cNvSpPr/>
          <p:nvPr/>
        </p:nvSpPr>
        <p:spPr>
          <a:xfrm>
            <a:off x="4740348" y="2029782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1225EF9-3953-EFFA-978D-7002536967BC}"/>
              </a:ext>
            </a:extLst>
          </p:cNvPr>
          <p:cNvSpPr/>
          <p:nvPr/>
        </p:nvSpPr>
        <p:spPr>
          <a:xfrm>
            <a:off x="4428794" y="2839050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11ACB09-C0E9-B218-377A-9F343C320E4F}"/>
              </a:ext>
            </a:extLst>
          </p:cNvPr>
          <p:cNvSpPr/>
          <p:nvPr/>
        </p:nvSpPr>
        <p:spPr>
          <a:xfrm>
            <a:off x="5393850" y="3536596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EE6A6E6-20BD-7D06-B6DE-90E82E039118}"/>
              </a:ext>
            </a:extLst>
          </p:cNvPr>
          <p:cNvGrpSpPr/>
          <p:nvPr/>
        </p:nvGrpSpPr>
        <p:grpSpPr>
          <a:xfrm>
            <a:off x="6736633" y="2484946"/>
            <a:ext cx="957331" cy="1152967"/>
            <a:chOff x="3862342" y="4975616"/>
            <a:chExt cx="957331" cy="1152967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2F0E917-EC55-3E7E-C154-54BC82580B1F}"/>
                </a:ext>
              </a:extLst>
            </p:cNvPr>
            <p:cNvGrpSpPr/>
            <p:nvPr/>
          </p:nvGrpSpPr>
          <p:grpSpPr>
            <a:xfrm>
              <a:off x="3936240" y="5125834"/>
              <a:ext cx="681048" cy="784561"/>
              <a:chOff x="3490413" y="4662457"/>
              <a:chExt cx="968452" cy="1147476"/>
            </a:xfrm>
          </p:grpSpPr>
          <p:sp>
            <p:nvSpPr>
              <p:cNvPr id="61" name="Cross 60">
                <a:extLst>
                  <a:ext uri="{FF2B5EF4-FFF2-40B4-BE49-F238E27FC236}">
                    <a16:creationId xmlns:a16="http://schemas.microsoft.com/office/drawing/2014/main" id="{AEC38AF2-F82A-ADE8-3888-0ECBDAE48A6B}"/>
                  </a:ext>
                </a:extLst>
              </p:cNvPr>
              <p:cNvSpPr/>
              <p:nvPr/>
            </p:nvSpPr>
            <p:spPr>
              <a:xfrm>
                <a:off x="3872304" y="4662457"/>
                <a:ext cx="387381" cy="397575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Cross 61">
                <a:extLst>
                  <a:ext uri="{FF2B5EF4-FFF2-40B4-BE49-F238E27FC236}">
                    <a16:creationId xmlns:a16="http://schemas.microsoft.com/office/drawing/2014/main" id="{9484D0E5-3C9F-582D-4F10-FA3FB7CA1B87}"/>
                  </a:ext>
                </a:extLst>
              </p:cNvPr>
              <p:cNvSpPr/>
              <p:nvPr/>
            </p:nvSpPr>
            <p:spPr>
              <a:xfrm>
                <a:off x="3490413" y="5213571"/>
                <a:ext cx="387381" cy="397575"/>
              </a:xfrm>
              <a:prstGeom prst="plu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Cross 62">
                <a:extLst>
                  <a:ext uri="{FF2B5EF4-FFF2-40B4-BE49-F238E27FC236}">
                    <a16:creationId xmlns:a16="http://schemas.microsoft.com/office/drawing/2014/main" id="{6F705975-560F-307D-7A6D-6F734C348C7D}"/>
                  </a:ext>
                </a:extLst>
              </p:cNvPr>
              <p:cNvSpPr/>
              <p:nvPr/>
            </p:nvSpPr>
            <p:spPr>
              <a:xfrm>
                <a:off x="4071484" y="5412358"/>
                <a:ext cx="387381" cy="397575"/>
              </a:xfrm>
              <a:prstGeom prst="plus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399750A-3D29-2CC5-9796-BB49575566F6}"/>
                </a:ext>
              </a:extLst>
            </p:cNvPr>
            <p:cNvSpPr/>
            <p:nvPr/>
          </p:nvSpPr>
          <p:spPr>
            <a:xfrm>
              <a:off x="3862342" y="4975616"/>
              <a:ext cx="957331" cy="11529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07B85D1-5B78-259B-FED2-42C8EEA3D90E}"/>
              </a:ext>
            </a:extLst>
          </p:cNvPr>
          <p:cNvSpPr txBox="1"/>
          <p:nvPr/>
        </p:nvSpPr>
        <p:spPr>
          <a:xfrm>
            <a:off x="4572957" y="5722791"/>
            <a:ext cx="3204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Flexible, adaptive</a:t>
            </a:r>
          </a:p>
          <a:p>
            <a:endParaRPr lang="en-US" dirty="0"/>
          </a:p>
          <a:p>
            <a:r>
              <a:rPr lang="en-US" dirty="0"/>
              <a:t>Traditional clustering </a:t>
            </a:r>
            <a:r>
              <a:rPr lang="en-US" dirty="0">
                <a:sym typeface="Wingdings" pitchFamily="2" charset="2"/>
              </a:rPr>
              <a:t> nothing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71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5D8AE-2D88-2660-264C-07721EA51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CC05B2-B27C-7055-12A7-B90AD450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50" y="748472"/>
            <a:ext cx="7531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53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1425D-36BE-88D1-F63C-7C41D552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920750"/>
            <a:ext cx="74803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6C893-4A18-C98B-FA14-F699D510912A}"/>
              </a:ext>
            </a:extLst>
          </p:cNvPr>
          <p:cNvSpPr txBox="1"/>
          <p:nvPr/>
        </p:nvSpPr>
        <p:spPr>
          <a:xfrm>
            <a:off x="1338470" y="357809"/>
            <a:ext cx="3828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Man/woman + parent = father/mother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7FC33-0DB6-8084-72B7-A3F7444D3A10}"/>
              </a:ext>
            </a:extLst>
          </p:cNvPr>
          <p:cNvSpPr txBox="1"/>
          <p:nvPr/>
        </p:nvSpPr>
        <p:spPr>
          <a:xfrm>
            <a:off x="1577009" y="39757"/>
            <a:ext cx="105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20BE0-C50D-3CF0-DA56-F82C93687BB5}"/>
              </a:ext>
            </a:extLst>
          </p:cNvPr>
          <p:cNvSpPr txBox="1"/>
          <p:nvPr/>
        </p:nvSpPr>
        <p:spPr>
          <a:xfrm>
            <a:off x="2902226" y="53009"/>
            <a:ext cx="8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67C51-A3A6-8AAC-6347-F67BDF93B2E3}"/>
              </a:ext>
            </a:extLst>
          </p:cNvPr>
          <p:cNvSpPr txBox="1"/>
          <p:nvPr/>
        </p:nvSpPr>
        <p:spPr>
          <a:xfrm>
            <a:off x="3940348" y="53009"/>
            <a:ext cx="293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Context-dependent instances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3F8395-D658-3DEC-5D58-279D30528B25}"/>
              </a:ext>
            </a:extLst>
          </p:cNvPr>
          <p:cNvSpPr txBox="1"/>
          <p:nvPr/>
        </p:nvSpPr>
        <p:spPr>
          <a:xfrm>
            <a:off x="8560904" y="0"/>
            <a:ext cx="107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sterotype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38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0F2742-C033-DEE1-C43F-AC7275E4388B}"/>
              </a:ext>
            </a:extLst>
          </p:cNvPr>
          <p:cNvSpPr txBox="1"/>
          <p:nvPr/>
        </p:nvSpPr>
        <p:spPr>
          <a:xfrm>
            <a:off x="1855304" y="530087"/>
            <a:ext cx="814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</a:t>
            </a:r>
          </a:p>
          <a:p>
            <a:endParaRPr lang="en-US" dirty="0"/>
          </a:p>
          <a:p>
            <a:r>
              <a:rPr lang="en-US" dirty="0"/>
              <a:t>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E31BC-BEAE-8D86-3425-62A1BD706C23}"/>
              </a:ext>
            </a:extLst>
          </p:cNvPr>
          <p:cNvSpPr txBox="1"/>
          <p:nvPr/>
        </p:nvSpPr>
        <p:spPr>
          <a:xfrm>
            <a:off x="3140765" y="530087"/>
            <a:ext cx="918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Woman</a:t>
            </a:r>
          </a:p>
          <a:p>
            <a:endParaRPr lang="en-US" dirty="0"/>
          </a:p>
          <a:p>
            <a:r>
              <a:rPr lang="en-US" dirty="0"/>
              <a:t>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5C813-5B7F-CEE1-413F-20FFC12D4FE7}"/>
              </a:ext>
            </a:extLst>
          </p:cNvPr>
          <p:cNvSpPr txBox="1"/>
          <p:nvPr/>
        </p:nvSpPr>
        <p:spPr>
          <a:xfrm>
            <a:off x="4664091" y="818177"/>
            <a:ext cx="652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Embedding algebra is not suitable when the context is too dominant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C20CD-37EA-2246-AAED-BCB91B278DA9}"/>
              </a:ext>
            </a:extLst>
          </p:cNvPr>
          <p:cNvSpPr txBox="1"/>
          <p:nvPr/>
        </p:nvSpPr>
        <p:spPr>
          <a:xfrm>
            <a:off x="6533322" y="448845"/>
            <a:ext cx="27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Queen-king = woman - 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52AF4-9AAE-B5B3-5454-92628B94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79819"/>
            <a:ext cx="7543800" cy="374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D9409-0416-6ABE-0810-94917ECFD5E4}"/>
              </a:ext>
            </a:extLst>
          </p:cNvPr>
          <p:cNvSpPr txBox="1"/>
          <p:nvPr/>
        </p:nvSpPr>
        <p:spPr>
          <a:xfrm>
            <a:off x="4073715" y="5670491"/>
            <a:ext cx="404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 stands for image, but not for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FA4B9-2618-6DBE-0B2E-B8A2D37E516C}"/>
              </a:ext>
            </a:extLst>
          </p:cNvPr>
          <p:cNvSpPr txBox="1"/>
          <p:nvPr/>
        </p:nvSpPr>
        <p:spPr>
          <a:xfrm>
            <a:off x="3498574" y="6068055"/>
            <a:ext cx="611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image, norm impacts; high-norm, low between distance</a:t>
            </a:r>
          </a:p>
          <a:p>
            <a:r>
              <a:rPr lang="en-US" dirty="0"/>
              <a:t>In text, no norm exists; high distance, same between distance</a:t>
            </a:r>
          </a:p>
        </p:txBody>
      </p:sp>
    </p:spTree>
    <p:extLst>
      <p:ext uri="{BB962C8B-B14F-4D97-AF65-F5344CB8AC3E}">
        <p14:creationId xmlns:p14="http://schemas.microsoft.com/office/powerpoint/2010/main" val="36971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554A1-882B-49B5-C837-4F48B475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1555750"/>
            <a:ext cx="6286500" cy="3746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0FC714-98CE-E656-74E7-F9665807BB82}"/>
              </a:ext>
            </a:extLst>
          </p:cNvPr>
          <p:cNvSpPr/>
          <p:nvPr/>
        </p:nvSpPr>
        <p:spPr>
          <a:xfrm>
            <a:off x="5845629" y="1555750"/>
            <a:ext cx="1404257" cy="8173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9317E-C959-5F5B-08EB-252E9190274F}"/>
              </a:ext>
            </a:extLst>
          </p:cNvPr>
          <p:cNvSpPr txBox="1"/>
          <p:nvPr/>
        </p:nvSpPr>
        <p:spPr>
          <a:xfrm>
            <a:off x="5845629" y="118641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6D8CD-1CFC-E376-04E2-61088BF0A0ED}"/>
              </a:ext>
            </a:extLst>
          </p:cNvPr>
          <p:cNvSpPr/>
          <p:nvPr/>
        </p:nvSpPr>
        <p:spPr>
          <a:xfrm>
            <a:off x="6671496" y="2611664"/>
            <a:ext cx="2567754" cy="8173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69B7E-0566-3C77-F26A-1FF13A0D84E4}"/>
              </a:ext>
            </a:extLst>
          </p:cNvPr>
          <p:cNvSpPr txBox="1"/>
          <p:nvPr/>
        </p:nvSpPr>
        <p:spPr>
          <a:xfrm>
            <a:off x="9239250" y="2426998"/>
            <a:ext cx="111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377A0-A7E9-60AE-B4EA-47C63D70AFF4}"/>
              </a:ext>
            </a:extLst>
          </p:cNvPr>
          <p:cNvSpPr txBox="1"/>
          <p:nvPr/>
        </p:nvSpPr>
        <p:spPr>
          <a:xfrm>
            <a:off x="8436429" y="1121229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Longer norm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72C594-D685-D95F-78BB-2D669C9D27EB}"/>
              </a:ext>
            </a:extLst>
          </p:cNvPr>
          <p:cNvSpPr txBox="1"/>
          <p:nvPr/>
        </p:nvSpPr>
        <p:spPr>
          <a:xfrm>
            <a:off x="4561114" y="5921829"/>
            <a:ext cx="427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Longer norm, higher similarity, larger shrink</a:t>
            </a:r>
          </a:p>
        </p:txBody>
      </p:sp>
    </p:spTree>
    <p:extLst>
      <p:ext uri="{BB962C8B-B14F-4D97-AF65-F5344CB8AC3E}">
        <p14:creationId xmlns:p14="http://schemas.microsoft.com/office/powerpoint/2010/main" val="2230022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5651A-C81A-BF03-86B2-3352B9178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555750"/>
            <a:ext cx="6248400" cy="37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EF1D6-FC57-FF5E-E460-9A669AF415F9}"/>
              </a:ext>
            </a:extLst>
          </p:cNvPr>
          <p:cNvSpPr txBox="1"/>
          <p:nvPr/>
        </p:nvSpPr>
        <p:spPr>
          <a:xfrm>
            <a:off x="2385059" y="446315"/>
            <a:ext cx="7048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Test: contrast of gender in different occupations</a:t>
            </a:r>
          </a:p>
          <a:p>
            <a:endParaRPr lang="en-US" dirty="0"/>
          </a:p>
          <a:p>
            <a:r>
              <a:rPr lang="en-US" dirty="0"/>
              <a:t>Predct: long-norm occupations have less discrimination between genders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B2E9B-75AB-C5FE-59C6-DA8F0A5F17F3}"/>
              </a:ext>
            </a:extLst>
          </p:cNvPr>
          <p:cNvSpPr txBox="1"/>
          <p:nvPr/>
        </p:nvSpPr>
        <p:spPr>
          <a:xfrm>
            <a:off x="3831771" y="5540829"/>
            <a:ext cx="4001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seems to be reverse, and small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BAB6A-7322-F64F-9754-7851BDCF488C}"/>
              </a:ext>
            </a:extLst>
          </p:cNvPr>
          <p:cNvSpPr txBox="1"/>
          <p:nvPr/>
        </p:nvSpPr>
        <p:spPr>
          <a:xfrm>
            <a:off x="1905000" y="6042353"/>
            <a:ext cx="705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Due to word embedding: all normalized, in a sphere. Thus small; norm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5BAA5A-7BD9-F33C-90BB-33F11D6473C0}"/>
              </a:ext>
            </a:extLst>
          </p:cNvPr>
          <p:cNvSpPr txBox="1"/>
          <p:nvPr/>
        </p:nvSpPr>
        <p:spPr>
          <a:xfrm>
            <a:off x="9433720" y="5551715"/>
            <a:ext cx="2383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variance?</a:t>
            </a:r>
          </a:p>
          <a:p>
            <a:endParaRPr lang="en-US" dirty="0"/>
          </a:p>
          <a:p>
            <a:r>
              <a:rPr lang="en-US" dirty="0"/>
              <a:t>Nearly the same (1e-6) </a:t>
            </a:r>
          </a:p>
        </p:txBody>
      </p:sp>
    </p:spTree>
    <p:extLst>
      <p:ext uri="{BB962C8B-B14F-4D97-AF65-F5344CB8AC3E}">
        <p14:creationId xmlns:p14="http://schemas.microsoft.com/office/powerpoint/2010/main" val="23934204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2BB58-B88D-DE5F-28CA-F72858E7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7" y="940904"/>
            <a:ext cx="5630297" cy="3750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20AD2-1EA2-F9D7-4FDA-A6C7A100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717" y="940904"/>
            <a:ext cx="5639790" cy="3750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85AFB-27C4-8803-F718-2332E5C50CA0}"/>
              </a:ext>
            </a:extLst>
          </p:cNvPr>
          <p:cNvSpPr txBox="1"/>
          <p:nvPr/>
        </p:nvSpPr>
        <p:spPr>
          <a:xfrm>
            <a:off x="2809461" y="5883965"/>
            <a:ext cx="87754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标准就是，一一对应， </a:t>
            </a:r>
            <a:r>
              <a:rPr lang="en-US" dirty="0"/>
              <a:t>factual </a:t>
            </a:r>
            <a:r>
              <a:rPr lang="zh-CN" altLang="en-US" dirty="0"/>
              <a:t>不是刻板印象，两个词都较常见同时又不会有强烈歧义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有没有别的 稍微常见一点</a:t>
            </a:r>
          </a:p>
          <a:p>
            <a:r>
              <a:rPr lang="zh-CN" altLang="en-US" dirty="0"/>
              <a:t>类似性别，年龄，首都，复数</a:t>
            </a:r>
          </a:p>
          <a:p>
            <a:endParaRPr lang="en-US" dirty="0"/>
          </a:p>
          <a:p>
            <a:r>
              <a:rPr lang="en-US" dirty="0" err="1"/>
              <a:t>有一定数量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部分或许可以用来了解为什么norm长这样</a:t>
            </a:r>
            <a:r>
              <a:rPr lang="en-US" dirty="0"/>
              <a:t> (state, country tension </a:t>
            </a:r>
            <a:r>
              <a:rPr lang="en-US" dirty="0" err="1"/>
              <a:t>复数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94442-39D3-303E-3C22-5ACF6836F01C}"/>
              </a:ext>
            </a:extLst>
          </p:cNvPr>
          <p:cNvSpPr txBox="1"/>
          <p:nvPr/>
        </p:nvSpPr>
        <p:spPr>
          <a:xfrm>
            <a:off x="-424070" y="5367130"/>
            <a:ext cx="42285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Reverse </a:t>
            </a:r>
            <a:r>
              <a:rPr lang="en-US" b="1" dirty="0" err="1"/>
              <a:t>仍然存在</a:t>
            </a:r>
            <a:endParaRPr lang="en-US" b="1" dirty="0"/>
          </a:p>
          <a:p>
            <a:r>
              <a:rPr lang="en-US" b="1" i="1" dirty="0" err="1"/>
              <a:t>是否机制有问题</a:t>
            </a:r>
            <a:r>
              <a:rPr lang="zh-CN" altLang="en-US" b="1" i="1" dirty="0"/>
              <a:t>？不该剪还是？</a:t>
            </a:r>
            <a:endParaRPr lang="en-US" b="1" i="1" dirty="0"/>
          </a:p>
          <a:p>
            <a:pPr marL="342900" indent="-342900">
              <a:buAutoNum type="arabicPeriod"/>
            </a:pPr>
            <a:r>
              <a:rPr lang="zh-CN" altLang="en-US" b="1" dirty="0"/>
              <a:t>随机匹配</a:t>
            </a:r>
            <a:r>
              <a:rPr lang="en-US" altLang="zh-CN" b="1" dirty="0"/>
              <a:t>(</a:t>
            </a:r>
            <a:r>
              <a:rPr lang="zh-CN" altLang="en-US" b="1" dirty="0"/>
              <a:t>都是一类 不会低</a:t>
            </a:r>
            <a:r>
              <a:rPr lang="en-US" altLang="zh-CN" b="1" dirty="0"/>
              <a:t>)</a:t>
            </a:r>
          </a:p>
          <a:p>
            <a:pPr marL="342900" indent="-342900">
              <a:buAutoNum type="arabicPeriod"/>
            </a:pPr>
            <a:r>
              <a:rPr lang="en-US" b="1" dirty="0" err="1"/>
              <a:t>反转顺序</a:t>
            </a:r>
            <a:r>
              <a:rPr lang="en-US" b="1" dirty="0"/>
              <a:t>(</a:t>
            </a:r>
            <a:r>
              <a:rPr lang="en-US" b="1" dirty="0" err="1"/>
              <a:t>不应</a:t>
            </a:r>
            <a:r>
              <a:rPr lang="zh-CN" altLang="en-US" b="1" dirty="0"/>
              <a:t>，因为你用的是均值</a:t>
            </a:r>
            <a:r>
              <a:rPr lang="en-US" altLang="zh-CN" b="1" dirty="0"/>
              <a:t>)</a:t>
            </a:r>
            <a:endParaRPr lang="en-US" b="1" dirty="0"/>
          </a:p>
          <a:p>
            <a:r>
              <a:rPr lang="en-US" b="1" dirty="0"/>
              <a:t>3. </a:t>
            </a:r>
            <a:r>
              <a:rPr lang="en-US" b="1" dirty="0" err="1"/>
              <a:t>不减基线</a:t>
            </a:r>
            <a:r>
              <a:rPr lang="en-US" b="1" dirty="0"/>
              <a:t>?(</a:t>
            </a:r>
            <a:r>
              <a:rPr lang="zh-CN" altLang="en-US" b="1" dirty="0"/>
              <a:t>差别不大，</a:t>
            </a:r>
            <a:r>
              <a:rPr lang="en-US" altLang="zh-CN" b="1" dirty="0"/>
              <a:t>rank</a:t>
            </a:r>
            <a:r>
              <a:rPr lang="zh-CN" altLang="en-US" b="1" dirty="0"/>
              <a:t>应该一样）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3072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9C4592-A76E-F4BC-7909-C09713C8B793}"/>
              </a:ext>
            </a:extLst>
          </p:cNvPr>
          <p:cNvSpPr txBox="1"/>
          <p:nvPr/>
        </p:nvSpPr>
        <p:spPr>
          <a:xfrm>
            <a:off x="2093843" y="2107096"/>
            <a:ext cx="2873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norm goes up</a:t>
            </a:r>
          </a:p>
          <a:p>
            <a:endParaRPr lang="en-US" dirty="0"/>
          </a:p>
          <a:p>
            <a:r>
              <a:rPr lang="en-US" dirty="0"/>
              <a:t>Similarity goes down, </a:t>
            </a:r>
          </a:p>
          <a:p>
            <a:r>
              <a:rPr lang="en-US" dirty="0"/>
              <a:t>difference norm goes down?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F83DCD7-8255-3C55-EF08-DA222B4995FC}"/>
              </a:ext>
            </a:extLst>
          </p:cNvPr>
          <p:cNvGrpSpPr/>
          <p:nvPr/>
        </p:nvGrpSpPr>
        <p:grpSpPr>
          <a:xfrm>
            <a:off x="4023074" y="4223207"/>
            <a:ext cx="2770228" cy="2201960"/>
            <a:chOff x="76051" y="1556657"/>
            <a:chExt cx="3648800" cy="29003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9C25D8-028E-7F55-1931-D3EEEADCE47C}"/>
                </a:ext>
              </a:extLst>
            </p:cNvPr>
            <p:cNvSpPr txBox="1"/>
            <p:nvPr/>
          </p:nvSpPr>
          <p:spPr>
            <a:xfrm>
              <a:off x="1659971" y="1556657"/>
              <a:ext cx="140686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zoo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78105F-188C-CA6A-57C3-90EA4B29B80A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86B8F8-8EF6-0BDF-9C43-F096E622648C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4C1338-6BCA-3D8F-4A79-6CC814BB9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935D0D2-BB31-5F07-9EAE-460E64684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19311C-8FA0-1D5E-2C8A-0F08A19B5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30" y="2718977"/>
              <a:ext cx="809108" cy="105918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27EC3C2-A022-4530-9ABD-BA62738C3E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7FEBE6F-2211-9BDE-9185-BF422BB6B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35F094B-4696-1B3D-6CB0-BDB6A16E4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2354338"/>
              <a:ext cx="809110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EB0089A-5746-A239-178B-380B38E4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63" y="2718977"/>
              <a:ext cx="33713" cy="147157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59F93819-0504-1670-BBEC-34ECF7A8BACD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98402C65-2088-42E8-B206-BA799FCDDED1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82D2BD-8983-F095-23E2-276D11436EC0}"/>
                </a:ext>
              </a:extLst>
            </p:cNvPr>
            <p:cNvSpPr txBox="1"/>
            <p:nvPr/>
          </p:nvSpPr>
          <p:spPr>
            <a:xfrm>
              <a:off x="76051" y="2041147"/>
              <a:ext cx="144697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woman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D06F4-D8E9-5BDD-AD95-31265B8E1CCD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ECB54-3958-3A54-7B70-4A63B1EE9E01}"/>
                </a:ext>
              </a:extLst>
            </p:cNvPr>
            <p:cNvSpPr txBox="1"/>
            <p:nvPr/>
          </p:nvSpPr>
          <p:spPr>
            <a:xfrm rot="18752295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137758-6C2A-EE18-B4BA-62BD9D48CF64}"/>
                </a:ext>
              </a:extLst>
            </p:cNvPr>
            <p:cNvSpPr txBox="1"/>
            <p:nvPr/>
          </p:nvSpPr>
          <p:spPr>
            <a:xfrm>
              <a:off x="2256505" y="2439611"/>
              <a:ext cx="146834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mall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61B8B-4A76-3AFD-EF35-65955550757A}"/>
              </a:ext>
            </a:extLst>
          </p:cNvPr>
          <p:cNvGrpSpPr/>
          <p:nvPr/>
        </p:nvGrpSpPr>
        <p:grpSpPr>
          <a:xfrm>
            <a:off x="7902414" y="4604727"/>
            <a:ext cx="2198479" cy="1820440"/>
            <a:chOff x="557211" y="2059175"/>
            <a:chExt cx="2895721" cy="2397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325D8-143B-0C38-655B-FEB497314845}"/>
                </a:ext>
              </a:extLst>
            </p:cNvPr>
            <p:cNvSpPr txBox="1"/>
            <p:nvPr/>
          </p:nvSpPr>
          <p:spPr>
            <a:xfrm>
              <a:off x="1838533" y="2059175"/>
              <a:ext cx="109302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zoo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B4B15CF-D98B-48FA-8B00-B10BA823B18B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321EDF-9D4C-403D-A822-34A031426496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EBB78C8-2779-844B-41A9-33AC9BD20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5" y="2965200"/>
              <a:ext cx="0" cy="81296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32724A-8161-5B64-710C-E4B45BDB5F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2405337"/>
              <a:ext cx="685494" cy="137282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4784F3F-ED82-19CC-36E0-16F8A9EE4D88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1523030" y="3369662"/>
              <a:ext cx="791487" cy="408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D3F9FD5-F7F1-24BE-448D-C9B20B304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5" y="2433979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10CC36-3E5F-4D54-6741-67B85CF639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2405337"/>
              <a:ext cx="0" cy="763739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2099DCB-955B-8024-2282-D12FEFDCB931}"/>
                </a:ext>
              </a:extLst>
            </p:cNvPr>
            <p:cNvCxnSpPr>
              <a:cxnSpLocks/>
            </p:cNvCxnSpPr>
            <p:nvPr/>
          </p:nvCxnSpPr>
          <p:spPr>
            <a:xfrm>
              <a:off x="1470429" y="2970063"/>
              <a:ext cx="809111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22B5421-8E19-5F5D-36FE-EAE9631865CA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2309663" y="3369662"/>
              <a:ext cx="4855" cy="820887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C4FD90A1-FB9E-34A6-D274-73BFF834131B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A8AF7E4E-C867-AC88-501F-E7A9C94D6C30}"/>
                </a:ext>
              </a:extLst>
            </p:cNvPr>
            <p:cNvSpPr/>
            <p:nvPr/>
          </p:nvSpPr>
          <p:spPr>
            <a:xfrm rot="21262792">
              <a:off x="1483548" y="3308005"/>
              <a:ext cx="575179" cy="517190"/>
            </a:xfrm>
            <a:custGeom>
              <a:avLst/>
              <a:gdLst>
                <a:gd name="csX0" fmla="*/ 287589 w 575179"/>
                <a:gd name="csY0" fmla="*/ 0 h 517190"/>
                <a:gd name="csX1" fmla="*/ 575179 w 575179"/>
                <a:gd name="csY1" fmla="*/ 258595 h 517190"/>
                <a:gd name="csX2" fmla="*/ 287590 w 575179"/>
                <a:gd name="csY2" fmla="*/ 258595 h 517190"/>
                <a:gd name="csX3" fmla="*/ 287589 w 575179"/>
                <a:gd name="csY3" fmla="*/ 0 h 517190"/>
                <a:gd name="csX0" fmla="*/ 287589 w 575179"/>
                <a:gd name="csY0" fmla="*/ 0 h 517190"/>
                <a:gd name="csX1" fmla="*/ 575179 w 575179"/>
                <a:gd name="csY1" fmla="*/ 258595 h 51719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75179" h="517190" stroke="0" extrusionOk="0">
                  <a:moveTo>
                    <a:pt x="287589" y="0"/>
                  </a:moveTo>
                  <a:cubicBezTo>
                    <a:pt x="419601" y="-16543"/>
                    <a:pt x="545889" y="126770"/>
                    <a:pt x="575179" y="258595"/>
                  </a:cubicBezTo>
                  <a:cubicBezTo>
                    <a:pt x="460062" y="246243"/>
                    <a:pt x="371827" y="266507"/>
                    <a:pt x="287590" y="258595"/>
                  </a:cubicBezTo>
                  <a:cubicBezTo>
                    <a:pt x="284519" y="170061"/>
                    <a:pt x="283076" y="95460"/>
                    <a:pt x="287589" y="0"/>
                  </a:cubicBezTo>
                  <a:close/>
                </a:path>
                <a:path w="575179" h="517190" fill="none" extrusionOk="0">
                  <a:moveTo>
                    <a:pt x="287589" y="0"/>
                  </a:moveTo>
                  <a:cubicBezTo>
                    <a:pt x="451250" y="-17871"/>
                    <a:pt x="551133" y="100010"/>
                    <a:pt x="575179" y="258595"/>
                  </a:cubicBezTo>
                </a:path>
                <a:path w="575179" h="517190" fill="none" stroke="0" extrusionOk="0">
                  <a:moveTo>
                    <a:pt x="287589" y="0"/>
                  </a:moveTo>
                  <a:cubicBezTo>
                    <a:pt x="446877" y="35646"/>
                    <a:pt x="567159" y="89945"/>
                    <a:pt x="575179" y="258595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arc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20F4A1-2FBD-BA59-0D1B-F84CDBF17946}"/>
                </a:ext>
              </a:extLst>
            </p:cNvPr>
            <p:cNvSpPr txBox="1"/>
            <p:nvPr/>
          </p:nvSpPr>
          <p:spPr>
            <a:xfrm>
              <a:off x="557211" y="2543665"/>
              <a:ext cx="113314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boy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3BF51F-EEF1-A853-C07B-0F9DCCDC2049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CDCD89E-C5BD-CFE5-0BF2-6046E0159D63}"/>
                </a:ext>
              </a:extLst>
            </p:cNvPr>
            <p:cNvSpPr txBox="1"/>
            <p:nvPr/>
          </p:nvSpPr>
          <p:spPr>
            <a:xfrm rot="19104476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A076A-8BDD-55F4-6676-04CF4B09E52A}"/>
                </a:ext>
              </a:extLst>
            </p:cNvPr>
            <p:cNvSpPr txBox="1"/>
            <p:nvPr/>
          </p:nvSpPr>
          <p:spPr>
            <a:xfrm>
              <a:off x="2298423" y="3301324"/>
              <a:ext cx="115450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mall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CFC6C5-A9CF-C104-5644-2B4CA7224E54}"/>
              </a:ext>
            </a:extLst>
          </p:cNvPr>
          <p:cNvGrpSpPr/>
          <p:nvPr/>
        </p:nvGrpSpPr>
        <p:grpSpPr>
          <a:xfrm>
            <a:off x="7709759" y="1004578"/>
            <a:ext cx="1851842" cy="1740433"/>
            <a:chOff x="1477817" y="721157"/>
            <a:chExt cx="2633324" cy="254550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9B0A13-1EC0-AD8F-E7B1-4586A8C7EB68}"/>
                </a:ext>
              </a:extLst>
            </p:cNvPr>
            <p:cNvSpPr/>
            <p:nvPr/>
          </p:nvSpPr>
          <p:spPr>
            <a:xfrm>
              <a:off x="1867223" y="721157"/>
              <a:ext cx="387381" cy="39757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F3B4837-851B-3025-D64B-ED486AF6F905}"/>
                </a:ext>
              </a:extLst>
            </p:cNvPr>
            <p:cNvSpPr/>
            <p:nvPr/>
          </p:nvSpPr>
          <p:spPr>
            <a:xfrm>
              <a:off x="1477817" y="1953611"/>
              <a:ext cx="387381" cy="3975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E06397-DB2A-42DE-E8EB-DB3054F48B70}"/>
                </a:ext>
              </a:extLst>
            </p:cNvPr>
            <p:cNvSpPr/>
            <p:nvPr/>
          </p:nvSpPr>
          <p:spPr>
            <a:xfrm>
              <a:off x="2794479" y="2869087"/>
              <a:ext cx="387381" cy="397575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0A9C4B-5567-8DF6-AE88-92C43DC8A245}"/>
                </a:ext>
              </a:extLst>
            </p:cNvPr>
            <p:cNvSpPr/>
            <p:nvPr/>
          </p:nvSpPr>
          <p:spPr>
            <a:xfrm>
              <a:off x="2796504" y="721157"/>
              <a:ext cx="387381" cy="3975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A2B52C1-A576-32DB-20EE-E766C95047B5}"/>
                </a:ext>
              </a:extLst>
            </p:cNvPr>
            <p:cNvSpPr/>
            <p:nvPr/>
          </p:nvSpPr>
          <p:spPr>
            <a:xfrm>
              <a:off x="2407098" y="1953611"/>
              <a:ext cx="387381" cy="3975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05CB77-7F33-9E09-7730-45D25026431B}"/>
                </a:ext>
              </a:extLst>
            </p:cNvPr>
            <p:cNvSpPr/>
            <p:nvPr/>
          </p:nvSpPr>
          <p:spPr>
            <a:xfrm>
              <a:off x="3723760" y="2869087"/>
              <a:ext cx="387381" cy="39757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F6150505-4F73-E859-84F5-4E65EF5693F0}"/>
              </a:ext>
            </a:extLst>
          </p:cNvPr>
          <p:cNvSpPr/>
          <p:nvPr/>
        </p:nvSpPr>
        <p:spPr>
          <a:xfrm>
            <a:off x="7676417" y="821247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7F940F3-C7B5-3930-3F3C-FB6BD4DF2F9E}"/>
              </a:ext>
            </a:extLst>
          </p:cNvPr>
          <p:cNvSpPr/>
          <p:nvPr/>
        </p:nvSpPr>
        <p:spPr>
          <a:xfrm>
            <a:off x="7364863" y="1630515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4EC5F72-D895-57C5-CD66-77BE878E6FD8}"/>
              </a:ext>
            </a:extLst>
          </p:cNvPr>
          <p:cNvSpPr/>
          <p:nvPr/>
        </p:nvSpPr>
        <p:spPr>
          <a:xfrm>
            <a:off x="8329919" y="2328061"/>
            <a:ext cx="1509895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63B0706-C624-B98D-6A72-BD7CB1EDC22C}"/>
              </a:ext>
            </a:extLst>
          </p:cNvPr>
          <p:cNvGrpSpPr/>
          <p:nvPr/>
        </p:nvGrpSpPr>
        <p:grpSpPr>
          <a:xfrm>
            <a:off x="9672702" y="1276411"/>
            <a:ext cx="957331" cy="1152967"/>
            <a:chOff x="3862342" y="4975616"/>
            <a:chExt cx="957331" cy="115296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C3BC426-81B6-6E6F-A95A-93586E836A7D}"/>
                </a:ext>
              </a:extLst>
            </p:cNvPr>
            <p:cNvGrpSpPr/>
            <p:nvPr/>
          </p:nvGrpSpPr>
          <p:grpSpPr>
            <a:xfrm>
              <a:off x="3936240" y="5125834"/>
              <a:ext cx="681048" cy="784561"/>
              <a:chOff x="3490413" y="4662457"/>
              <a:chExt cx="968452" cy="1147476"/>
            </a:xfrm>
          </p:grpSpPr>
          <p:sp>
            <p:nvSpPr>
              <p:cNvPr id="52" name="Cross 51">
                <a:extLst>
                  <a:ext uri="{FF2B5EF4-FFF2-40B4-BE49-F238E27FC236}">
                    <a16:creationId xmlns:a16="http://schemas.microsoft.com/office/drawing/2014/main" id="{4A9FFF8A-7C42-93C3-F895-CD3C3C708D53}"/>
                  </a:ext>
                </a:extLst>
              </p:cNvPr>
              <p:cNvSpPr/>
              <p:nvPr/>
            </p:nvSpPr>
            <p:spPr>
              <a:xfrm>
                <a:off x="3872304" y="4662457"/>
                <a:ext cx="387381" cy="397575"/>
              </a:xfrm>
              <a:prstGeom prst="plus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ross 52">
                <a:extLst>
                  <a:ext uri="{FF2B5EF4-FFF2-40B4-BE49-F238E27FC236}">
                    <a16:creationId xmlns:a16="http://schemas.microsoft.com/office/drawing/2014/main" id="{863E8062-7B44-B6E4-6F56-13CC933C9D0F}"/>
                  </a:ext>
                </a:extLst>
              </p:cNvPr>
              <p:cNvSpPr/>
              <p:nvPr/>
            </p:nvSpPr>
            <p:spPr>
              <a:xfrm>
                <a:off x="3490413" y="5213571"/>
                <a:ext cx="387381" cy="397575"/>
              </a:xfrm>
              <a:prstGeom prst="plus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ross 53">
                <a:extLst>
                  <a:ext uri="{FF2B5EF4-FFF2-40B4-BE49-F238E27FC236}">
                    <a16:creationId xmlns:a16="http://schemas.microsoft.com/office/drawing/2014/main" id="{8440E753-E25F-756B-3436-DB1A546A9E42}"/>
                  </a:ext>
                </a:extLst>
              </p:cNvPr>
              <p:cNvSpPr/>
              <p:nvPr/>
            </p:nvSpPr>
            <p:spPr>
              <a:xfrm>
                <a:off x="4071484" y="5412358"/>
                <a:ext cx="387381" cy="397575"/>
              </a:xfrm>
              <a:prstGeom prst="plus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D250693-C26D-4AD9-7308-12AF5069C28B}"/>
                </a:ext>
              </a:extLst>
            </p:cNvPr>
            <p:cNvSpPr/>
            <p:nvPr/>
          </p:nvSpPr>
          <p:spPr>
            <a:xfrm>
              <a:off x="3862342" y="4975616"/>
              <a:ext cx="957331" cy="115296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A6BDF0B-194E-B412-B409-BA558BF019E9}"/>
              </a:ext>
            </a:extLst>
          </p:cNvPr>
          <p:cNvSpPr txBox="1"/>
          <p:nvPr/>
        </p:nvSpPr>
        <p:spPr>
          <a:xfrm>
            <a:off x="5968314" y="3311611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Difference should be the same?</a:t>
            </a:r>
          </a:p>
        </p:txBody>
      </p:sp>
    </p:spTree>
    <p:extLst>
      <p:ext uri="{BB962C8B-B14F-4D97-AF65-F5344CB8AC3E}">
        <p14:creationId xmlns:p14="http://schemas.microsoft.com/office/powerpoint/2010/main" val="565866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A56626-6591-B332-D0FA-7622C0A1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4" y="827984"/>
            <a:ext cx="75438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2D565-7D51-1B03-4B26-AFB1A025B38A}"/>
              </a:ext>
            </a:extLst>
          </p:cNvPr>
          <p:cNvSpPr txBox="1"/>
          <p:nvPr/>
        </p:nvSpPr>
        <p:spPr>
          <a:xfrm>
            <a:off x="8819506" y="827984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组合类别的很少</a:t>
            </a:r>
            <a:r>
              <a:rPr lang="zh-CN" altLang="en-US" dirty="0"/>
              <a:t> 为什么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70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EF5B4-7301-4808-4D59-349CFBC1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484A22-213B-2CAB-9F81-8A992AEB6F80}"/>
              </a:ext>
            </a:extLst>
          </p:cNvPr>
          <p:cNvSpPr txBox="1"/>
          <p:nvPr/>
        </p:nvSpPr>
        <p:spPr>
          <a:xfrm>
            <a:off x="4190963" y="794321"/>
            <a:ext cx="328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From humans to models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C337B1-957C-7979-60C6-BDD5A2F2A9DE}"/>
              </a:ext>
            </a:extLst>
          </p:cNvPr>
          <p:cNvSpPr txBox="1"/>
          <p:nvPr/>
        </p:nvSpPr>
        <p:spPr>
          <a:xfrm>
            <a:off x="1794599" y="2189359"/>
            <a:ext cx="9156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Does the model show reliable attention allocation?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Does the model in general prioritize some dimensions over others?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b="1" dirty="0"/>
              <a:t>Does the attentional priority shift across stimuli, and if so, can such shifts be explained by factors like novelty, uncertainty, or utility?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Under the hood, what architecture gives rise to the model's selective attention?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Do models trained on different languages—thus potentially embedded in different cultural contexts— show divergent attention tendencies?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3B3C3-843A-5210-A7C4-E7FB4C43E496}"/>
              </a:ext>
            </a:extLst>
          </p:cNvPr>
          <p:cNvSpPr txBox="1"/>
          <p:nvPr/>
        </p:nvSpPr>
        <p:spPr>
          <a:xfrm>
            <a:off x="3474721" y="1538006"/>
            <a:ext cx="44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Preliminary feasible investigation of principles</a:t>
            </a:r>
          </a:p>
        </p:txBody>
      </p:sp>
    </p:spTree>
    <p:extLst>
      <p:ext uri="{BB962C8B-B14F-4D97-AF65-F5344CB8AC3E}">
        <p14:creationId xmlns:p14="http://schemas.microsoft.com/office/powerpoint/2010/main" val="1055233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AA7AF-AEFE-E44C-BF0F-B4B616018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920750"/>
            <a:ext cx="62738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18A0C-0661-7ECA-CE09-568CAE9DA488}"/>
              </a:ext>
            </a:extLst>
          </p:cNvPr>
          <p:cNvSpPr txBox="1"/>
          <p:nvPr/>
        </p:nvSpPr>
        <p:spPr>
          <a:xfrm>
            <a:off x="6096000" y="159026"/>
            <a:ext cx="327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Boundary</a:t>
            </a:r>
            <a:r>
              <a:rPr lang="zh-CN" altLang="en-US" dirty="0"/>
              <a:t> 很清晰 人和场景之间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561D7-634C-F238-9E92-B5D242D4252F}"/>
              </a:ext>
            </a:extLst>
          </p:cNvPr>
          <p:cNvSpPr txBox="1"/>
          <p:nvPr/>
        </p:nvSpPr>
        <p:spPr>
          <a:xfrm>
            <a:off x="0" y="2796209"/>
            <a:ext cx="2637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不同domain的variance</a:t>
            </a:r>
            <a:endParaRPr lang="en-US" b="1" dirty="0"/>
          </a:p>
          <a:p>
            <a:r>
              <a:rPr lang="en-US" b="1" dirty="0" err="1"/>
              <a:t>有一些更加清晰</a:t>
            </a:r>
            <a:endParaRPr lang="en-US" b="1" dirty="0"/>
          </a:p>
          <a:p>
            <a:r>
              <a:rPr lang="en-US" b="1" dirty="0" err="1"/>
              <a:t>有一些没什么区别</a:t>
            </a:r>
            <a:r>
              <a:rPr lang="en-US" b="1" dirty="0"/>
              <a:t>(</a:t>
            </a:r>
            <a:r>
              <a:rPr lang="zh-CN" altLang="en-US" b="1" dirty="0"/>
              <a:t>颜色</a:t>
            </a:r>
            <a:r>
              <a:rPr lang="en-US" altLang="zh-CN" b="1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11197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31A08-AED7-F802-65C0-EC4179A41471}"/>
              </a:ext>
            </a:extLst>
          </p:cNvPr>
          <p:cNvSpPr txBox="1"/>
          <p:nvPr/>
        </p:nvSpPr>
        <p:spPr>
          <a:xfrm>
            <a:off x="3352801" y="6233636"/>
            <a:ext cx="8303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如果是一个维度dominant</a:t>
            </a:r>
            <a:r>
              <a:rPr lang="zh-CN" altLang="en-US" dirty="0"/>
              <a:t> 那差的向量应该大，而不是小；而夹角的效应应该消失</a:t>
            </a:r>
            <a:endParaRPr lang="en-US" altLang="zh-CN" dirty="0"/>
          </a:p>
          <a:p>
            <a:r>
              <a:rPr lang="en-US" altLang="zh-CN" dirty="0"/>
              <a:t>distance</a:t>
            </a:r>
            <a:r>
              <a:rPr lang="zh-CN" altLang="en-US" dirty="0"/>
              <a:t>小</a:t>
            </a:r>
            <a:r>
              <a:rPr lang="en-US" altLang="zh-CN" dirty="0"/>
              <a:t> </a:t>
            </a:r>
            <a:r>
              <a:rPr lang="zh-CN" altLang="en-US" dirty="0"/>
              <a:t>夹角小只能是预想情况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AA4DDD-9997-84C3-D472-DAFAD2FAAA4A}"/>
              </a:ext>
            </a:extLst>
          </p:cNvPr>
          <p:cNvGrpSpPr/>
          <p:nvPr/>
        </p:nvGrpSpPr>
        <p:grpSpPr>
          <a:xfrm>
            <a:off x="346298" y="2262793"/>
            <a:ext cx="2198479" cy="1820440"/>
            <a:chOff x="557211" y="2059175"/>
            <a:chExt cx="2895721" cy="239778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1BD93A-CC69-A880-1B38-47C09ADE3AE2}"/>
                </a:ext>
              </a:extLst>
            </p:cNvPr>
            <p:cNvSpPr txBox="1"/>
            <p:nvPr/>
          </p:nvSpPr>
          <p:spPr>
            <a:xfrm>
              <a:off x="1838533" y="2059175"/>
              <a:ext cx="109302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zoo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B15B4B-FEEB-BE8D-A745-DEF4597C83D7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1BE5A3-8E1F-B4C8-84AD-1E0A18213ABB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70F983-F779-DBAD-1171-39AF829452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5" y="2965200"/>
              <a:ext cx="0" cy="812963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A6B348E-9D70-BDF5-A3CE-FF887E916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2405337"/>
              <a:ext cx="685494" cy="137282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4CA2DE-FD59-D0C0-C8C3-8C99F07DAD39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1523030" y="3369662"/>
              <a:ext cx="791487" cy="40850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DAF39BE-13C5-44FB-ED6E-D7AA0E7BB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5" y="2433979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C78116C-1F61-B66A-100C-2180142DA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2405337"/>
              <a:ext cx="0" cy="763739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4DD4F92-2303-D616-E571-65DF86C24A04}"/>
                </a:ext>
              </a:extLst>
            </p:cNvPr>
            <p:cNvCxnSpPr>
              <a:cxnSpLocks/>
            </p:cNvCxnSpPr>
            <p:nvPr/>
          </p:nvCxnSpPr>
          <p:spPr>
            <a:xfrm>
              <a:off x="1470429" y="2970063"/>
              <a:ext cx="809111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226232-19E0-3101-F8C4-6BE84DD727AA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 flipV="1">
              <a:off x="2309663" y="3369662"/>
              <a:ext cx="4855" cy="820887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995742ED-D95E-BC80-0422-AF0492DB8DD9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5C7B06D-AA9B-A772-7312-F91D4322290A}"/>
                </a:ext>
              </a:extLst>
            </p:cNvPr>
            <p:cNvSpPr/>
            <p:nvPr/>
          </p:nvSpPr>
          <p:spPr>
            <a:xfrm rot="21262792">
              <a:off x="1483548" y="3308005"/>
              <a:ext cx="575179" cy="517190"/>
            </a:xfrm>
            <a:custGeom>
              <a:avLst/>
              <a:gdLst>
                <a:gd name="csX0" fmla="*/ 287589 w 575179"/>
                <a:gd name="csY0" fmla="*/ 0 h 517190"/>
                <a:gd name="csX1" fmla="*/ 575179 w 575179"/>
                <a:gd name="csY1" fmla="*/ 258595 h 517190"/>
                <a:gd name="csX2" fmla="*/ 287590 w 575179"/>
                <a:gd name="csY2" fmla="*/ 258595 h 517190"/>
                <a:gd name="csX3" fmla="*/ 287589 w 575179"/>
                <a:gd name="csY3" fmla="*/ 0 h 517190"/>
                <a:gd name="csX0" fmla="*/ 287589 w 575179"/>
                <a:gd name="csY0" fmla="*/ 0 h 517190"/>
                <a:gd name="csX1" fmla="*/ 575179 w 575179"/>
                <a:gd name="csY1" fmla="*/ 258595 h 51719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575179" h="517190" stroke="0" extrusionOk="0">
                  <a:moveTo>
                    <a:pt x="287589" y="0"/>
                  </a:moveTo>
                  <a:cubicBezTo>
                    <a:pt x="419601" y="-16543"/>
                    <a:pt x="545889" y="126770"/>
                    <a:pt x="575179" y="258595"/>
                  </a:cubicBezTo>
                  <a:cubicBezTo>
                    <a:pt x="460062" y="246243"/>
                    <a:pt x="371827" y="266507"/>
                    <a:pt x="287590" y="258595"/>
                  </a:cubicBezTo>
                  <a:cubicBezTo>
                    <a:pt x="284519" y="170061"/>
                    <a:pt x="283076" y="95460"/>
                    <a:pt x="287589" y="0"/>
                  </a:cubicBezTo>
                  <a:close/>
                </a:path>
                <a:path w="575179" h="517190" fill="none" extrusionOk="0">
                  <a:moveTo>
                    <a:pt x="287589" y="0"/>
                  </a:moveTo>
                  <a:cubicBezTo>
                    <a:pt x="451250" y="-17871"/>
                    <a:pt x="551133" y="100010"/>
                    <a:pt x="575179" y="258595"/>
                  </a:cubicBezTo>
                </a:path>
                <a:path w="575179" h="517190" fill="none" stroke="0" extrusionOk="0">
                  <a:moveTo>
                    <a:pt x="287589" y="0"/>
                  </a:moveTo>
                  <a:cubicBezTo>
                    <a:pt x="446877" y="35646"/>
                    <a:pt x="567159" y="89945"/>
                    <a:pt x="575179" y="258595"/>
                  </a:cubicBezTo>
                </a:path>
              </a:pathLst>
            </a:custGeom>
            <a:ln w="19050">
              <a:solidFill>
                <a:schemeClr val="accent6">
                  <a:lumMod val="7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arc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CFA3AD-3EAF-E69C-98CB-5531DEE8B635}"/>
                </a:ext>
              </a:extLst>
            </p:cNvPr>
            <p:cNvSpPr txBox="1"/>
            <p:nvPr/>
          </p:nvSpPr>
          <p:spPr>
            <a:xfrm>
              <a:off x="557211" y="2543665"/>
              <a:ext cx="113314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boy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A22655-D66F-CCD1-7DEA-D18CBF52D6A8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C1B979-EECD-8082-78CB-B9BFC0610688}"/>
                </a:ext>
              </a:extLst>
            </p:cNvPr>
            <p:cNvSpPr txBox="1"/>
            <p:nvPr/>
          </p:nvSpPr>
          <p:spPr>
            <a:xfrm rot="19104476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9675F2-F73E-DB87-964D-EDAF7B8F29B4}"/>
                </a:ext>
              </a:extLst>
            </p:cNvPr>
            <p:cNvSpPr txBox="1"/>
            <p:nvPr/>
          </p:nvSpPr>
          <p:spPr>
            <a:xfrm>
              <a:off x="2298423" y="3301324"/>
              <a:ext cx="115450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boy at mall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4D33AFF-D7B5-B29A-9680-D804A2061574}"/>
              </a:ext>
            </a:extLst>
          </p:cNvPr>
          <p:cNvGrpSpPr/>
          <p:nvPr/>
        </p:nvGrpSpPr>
        <p:grpSpPr>
          <a:xfrm>
            <a:off x="3475381" y="723685"/>
            <a:ext cx="2770228" cy="2201960"/>
            <a:chOff x="76051" y="1556657"/>
            <a:chExt cx="3648800" cy="290030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185BA5-5F0A-F72C-26E8-89A0E3538009}"/>
                </a:ext>
              </a:extLst>
            </p:cNvPr>
            <p:cNvSpPr txBox="1"/>
            <p:nvPr/>
          </p:nvSpPr>
          <p:spPr>
            <a:xfrm>
              <a:off x="1659971" y="1556657"/>
              <a:ext cx="1406862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zoo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BFE07DA-32C4-37C8-5AE1-A7E0D8E8076D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E111CE8-37B0-4FE6-97C0-5534607FA4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19599CD-65E7-88BA-8775-935909A4C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5CC9E9-B38F-513C-87C7-E35800A37B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754F70-92F2-968C-A6DE-89E8B8BB98B9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1523030" y="3359716"/>
              <a:ext cx="801599" cy="41844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4319AF-A929-A8B5-443D-E483A20AB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65FE817-6807-4D34-FDE9-973010A34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6BB5B2F-5312-D735-66E8-44F46370DB2D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3001242"/>
              <a:ext cx="809109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4F9C50-C161-FB34-C506-1AC189DF0583}"/>
                </a:ext>
              </a:extLst>
            </p:cNvPr>
            <p:cNvCxnSpPr>
              <a:cxnSpLocks/>
              <a:endCxn id="54" idx="2"/>
            </p:cNvCxnSpPr>
            <p:nvPr/>
          </p:nvCxnSpPr>
          <p:spPr>
            <a:xfrm flipV="1">
              <a:off x="2309663" y="3359716"/>
              <a:ext cx="14967" cy="83083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196165B-E896-38B9-51DF-0EB1A54CB856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3D170DE9-3164-7EBB-E5E3-45B44944F206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DB4C5CE-1327-D632-4DB3-D3E2EB21E83C}"/>
                </a:ext>
              </a:extLst>
            </p:cNvPr>
            <p:cNvSpPr txBox="1"/>
            <p:nvPr/>
          </p:nvSpPr>
          <p:spPr>
            <a:xfrm>
              <a:off x="76051" y="2041147"/>
              <a:ext cx="1446979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Who = woman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58F47FE-3242-5CB1-8590-89275B5835E7}"/>
                </a:ext>
              </a:extLst>
            </p:cNvPr>
            <p:cNvSpPr txBox="1"/>
            <p:nvPr/>
          </p:nvSpPr>
          <p:spPr>
            <a:xfrm rot="1604562">
              <a:off x="1634804" y="4179964"/>
              <a:ext cx="10209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mall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D2D591-EE9A-27EB-6EE2-8D82DFA3E2FB}"/>
                </a:ext>
              </a:extLst>
            </p:cNvPr>
            <p:cNvSpPr txBox="1"/>
            <p:nvPr/>
          </p:nvSpPr>
          <p:spPr>
            <a:xfrm rot="18752295">
              <a:off x="1735426" y="3127581"/>
              <a:ext cx="9743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Where = zoo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E5529C-6880-41DD-A908-5306FFB4D90F}"/>
                </a:ext>
              </a:extLst>
            </p:cNvPr>
            <p:cNvSpPr txBox="1"/>
            <p:nvPr/>
          </p:nvSpPr>
          <p:spPr>
            <a:xfrm>
              <a:off x="2256505" y="2439611"/>
              <a:ext cx="146834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woman at mall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506CD4-3072-34D5-6881-402FED5298E0}"/>
              </a:ext>
            </a:extLst>
          </p:cNvPr>
          <p:cNvCxnSpPr>
            <a:cxnSpLocks/>
            <a:stCxn id="54" idx="2"/>
          </p:cNvCxnSpPr>
          <p:nvPr/>
        </p:nvCxnSpPr>
        <p:spPr>
          <a:xfrm flipH="1" flipV="1">
            <a:off x="5077325" y="1000684"/>
            <a:ext cx="105213" cy="1091913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145660A-4438-74CA-9C51-614208A3807D}"/>
              </a:ext>
            </a:extLst>
          </p:cNvPr>
          <p:cNvGrpSpPr/>
          <p:nvPr/>
        </p:nvGrpSpPr>
        <p:grpSpPr>
          <a:xfrm>
            <a:off x="3475381" y="3429000"/>
            <a:ext cx="2770228" cy="2201960"/>
            <a:chOff x="2724361" y="2950998"/>
            <a:chExt cx="2770228" cy="22019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C8E11D-6599-3A00-4D3C-F6841889DED8}"/>
                </a:ext>
              </a:extLst>
            </p:cNvPr>
            <p:cNvGrpSpPr/>
            <p:nvPr/>
          </p:nvGrpSpPr>
          <p:grpSpPr>
            <a:xfrm>
              <a:off x="2724361" y="2950998"/>
              <a:ext cx="2770228" cy="2201960"/>
              <a:chOff x="76051" y="1556657"/>
              <a:chExt cx="3648800" cy="2900306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B80943-36A4-C178-525A-7927C7EAC4CA}"/>
                  </a:ext>
                </a:extLst>
              </p:cNvPr>
              <p:cNvSpPr txBox="1"/>
              <p:nvPr/>
            </p:nvSpPr>
            <p:spPr>
              <a:xfrm>
                <a:off x="1659971" y="1556657"/>
                <a:ext cx="1406862" cy="364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woman at zoo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9F2085B-D4E4-C3B3-CC32-1F2F4B190111}"/>
                  </a:ext>
                </a:extLst>
              </p:cNvPr>
              <p:cNvCxnSpPr/>
              <p:nvPr/>
            </p:nvCxnSpPr>
            <p:spPr>
              <a:xfrm flipV="1">
                <a:off x="1500554" y="3127023"/>
                <a:ext cx="685495" cy="65113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274EF44-FFD6-DCC5-6823-4A3FE9D3CA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54" y="3778162"/>
                <a:ext cx="809109" cy="39936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7202990-6DB8-E1DD-5756-B9E8A5BC4D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00554" y="2354338"/>
                <a:ext cx="0" cy="14238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4853C6C-F697-3488-1BB2-06299AD250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11792" y="1819313"/>
                <a:ext cx="674256" cy="1958849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1EED016-9B42-F359-843B-C15C310707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3030" y="2718977"/>
                <a:ext cx="809108" cy="1059186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2BFD7076-E998-7195-D2E5-CEFD0C633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9317" y="1819313"/>
                <a:ext cx="685496" cy="535025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D9DFAAF-887D-A9FA-EC18-29DACF854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86048" y="1819313"/>
                <a:ext cx="0" cy="1349762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6355012-621D-4730-21F8-FE8AC12F63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553" y="2354338"/>
                <a:ext cx="809110" cy="373320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94A383F-E4A3-8F3A-830E-3AC724E50D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9663" y="2718977"/>
                <a:ext cx="33713" cy="1471573"/>
              </a:xfrm>
              <a:prstGeom prst="straightConnector1">
                <a:avLst/>
              </a:prstGeom>
              <a:ln w="19050">
                <a:solidFill>
                  <a:schemeClr val="bg2">
                    <a:lumMod val="25000"/>
                  </a:schemeClr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2FDC2AD2-094E-767B-4589-AE0505CD3C57}"/>
                  </a:ext>
                </a:extLst>
              </p:cNvPr>
              <p:cNvSpPr/>
              <p:nvPr/>
            </p:nvSpPr>
            <p:spPr>
              <a:xfrm>
                <a:off x="1624168" y="3639253"/>
                <a:ext cx="106758" cy="512229"/>
              </a:xfrm>
              <a:prstGeom prst="arc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AC238DCF-8AF7-4B5A-47A8-6707BFB2224B}"/>
                  </a:ext>
                </a:extLst>
              </p:cNvPr>
              <p:cNvSpPr/>
              <p:nvPr/>
            </p:nvSpPr>
            <p:spPr>
              <a:xfrm rot="19203633">
                <a:off x="1791369" y="3129721"/>
                <a:ext cx="139488" cy="328801"/>
              </a:xfrm>
              <a:prstGeom prst="arc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B4878B-15E0-3C12-97D2-6E50C547E38F}"/>
                  </a:ext>
                </a:extLst>
              </p:cNvPr>
              <p:cNvSpPr txBox="1"/>
              <p:nvPr/>
            </p:nvSpPr>
            <p:spPr>
              <a:xfrm>
                <a:off x="76051" y="2041147"/>
                <a:ext cx="1446979" cy="364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>
                        <a:lumMod val="75000"/>
                      </a:schemeClr>
                    </a:solidFill>
                  </a:rPr>
                  <a:t>Who = woman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1B1EF-C8E4-90F6-9AB8-4E7C05D54503}"/>
                  </a:ext>
                </a:extLst>
              </p:cNvPr>
              <p:cNvSpPr txBox="1"/>
              <p:nvPr/>
            </p:nvSpPr>
            <p:spPr>
              <a:xfrm rot="1604562">
                <a:off x="1634804" y="4179964"/>
                <a:ext cx="10209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Where = mall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8EE330-E6DF-4631-A46B-4873E0518F45}"/>
                  </a:ext>
                </a:extLst>
              </p:cNvPr>
              <p:cNvSpPr txBox="1"/>
              <p:nvPr/>
            </p:nvSpPr>
            <p:spPr>
              <a:xfrm rot="18752295">
                <a:off x="1735426" y="3127581"/>
                <a:ext cx="9743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</a:rPr>
                  <a:t>Where = zoo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A90751-0D39-E6DC-1DA5-B4E791DB6EB6}"/>
                  </a:ext>
                </a:extLst>
              </p:cNvPr>
              <p:cNvSpPr txBox="1"/>
              <p:nvPr/>
            </p:nvSpPr>
            <p:spPr>
              <a:xfrm>
                <a:off x="2256505" y="2439611"/>
                <a:ext cx="1468346" cy="364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6">
                        <a:lumMod val="75000"/>
                      </a:schemeClr>
                    </a:solidFill>
                  </a:rPr>
                  <a:t>woman at mall</a:t>
                </a:r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C82B11-6725-69E3-E8AC-7DC859DE08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42763" y="3089497"/>
              <a:ext cx="68595" cy="767356"/>
            </a:xfrm>
            <a:prstGeom prst="straightConnector1">
              <a:avLst/>
            </a:prstGeom>
            <a:ln w="19050">
              <a:solidFill>
                <a:schemeClr val="accent6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A345055B-B0ED-6BD4-1EC8-A51257A0E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41" y="772910"/>
            <a:ext cx="3724094" cy="248482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0A47D90-267B-59B4-8B6B-D52E3ADC9328}"/>
              </a:ext>
            </a:extLst>
          </p:cNvPr>
          <p:cNvSpPr txBox="1"/>
          <p:nvPr/>
        </p:nvSpPr>
        <p:spPr>
          <a:xfrm>
            <a:off x="8574157" y="331304"/>
            <a:ext cx="179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 result is gone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9D8D1D8-E2A7-1003-7209-367D930B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041" y="3735283"/>
            <a:ext cx="3818490" cy="254781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A3543D5D-A1EC-FC74-A83E-B5120F68E2C2}"/>
              </a:ext>
            </a:extLst>
          </p:cNvPr>
          <p:cNvSpPr txBox="1"/>
          <p:nvPr/>
        </p:nvSpPr>
        <p:spPr>
          <a:xfrm>
            <a:off x="8786191" y="3405809"/>
            <a:ext cx="193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 result reverses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7B3F343-8736-D6A9-5E24-867D69DB3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6" y="331304"/>
            <a:ext cx="2702403" cy="180008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5B5D6080-53B3-36F8-6162-2021B4C96FA2}"/>
              </a:ext>
            </a:extLst>
          </p:cNvPr>
          <p:cNvSpPr txBox="1"/>
          <p:nvPr/>
        </p:nvSpPr>
        <p:spPr>
          <a:xfrm>
            <a:off x="998609" y="16161"/>
            <a:ext cx="12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cos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18CD47B-26DE-D9AC-CF4D-689C936F0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86" y="4877803"/>
            <a:ext cx="2818033" cy="187710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0DE9877-BCA9-7A61-815F-F6564E1D3D35}"/>
              </a:ext>
            </a:extLst>
          </p:cNvPr>
          <p:cNvSpPr txBox="1"/>
          <p:nvPr/>
        </p:nvSpPr>
        <p:spPr>
          <a:xfrm>
            <a:off x="689113" y="4558748"/>
            <a:ext cx="136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cos</a:t>
            </a:r>
          </a:p>
        </p:txBody>
      </p:sp>
    </p:spTree>
    <p:extLst>
      <p:ext uri="{BB962C8B-B14F-4D97-AF65-F5344CB8AC3E}">
        <p14:creationId xmlns:p14="http://schemas.microsoft.com/office/powerpoint/2010/main" val="318864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1C12E-0734-7C2A-A9E5-D51663A5DAEE}"/>
              </a:ext>
            </a:extLst>
          </p:cNvPr>
          <p:cNvSpPr txBox="1"/>
          <p:nvPr/>
        </p:nvSpPr>
        <p:spPr>
          <a:xfrm>
            <a:off x="2968487" y="6723510"/>
            <a:ext cx="471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Whether to normalize before calculating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563BE-7CA7-5CB7-A1DB-4150BE5C7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78" y="3737319"/>
            <a:ext cx="4282937" cy="286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432BC-F30E-FAD4-3CA4-D012746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227" y="566462"/>
            <a:ext cx="4282937" cy="2862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1F023-0666-1664-364A-FDB494A37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071" y="3856383"/>
            <a:ext cx="4456741" cy="2978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6426A1-F71D-C59C-2019-3FC992879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882" y="556521"/>
            <a:ext cx="4759118" cy="31807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914297-0B16-4A02-8D12-766A7EAB6B23}"/>
              </a:ext>
            </a:extLst>
          </p:cNvPr>
          <p:cNvSpPr txBox="1"/>
          <p:nvPr/>
        </p:nvSpPr>
        <p:spPr>
          <a:xfrm>
            <a:off x="5042561" y="53008"/>
            <a:ext cx="720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Based on the theory before, how could the angle be smaller than anchor?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B5D03-6EA2-32AB-FAA5-26BE847920EC}"/>
              </a:ext>
            </a:extLst>
          </p:cNvPr>
          <p:cNvSpPr txBox="1"/>
          <p:nvPr/>
        </p:nvSpPr>
        <p:spPr>
          <a:xfrm>
            <a:off x="583096" y="39757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 anchor baseline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2180EE-4785-E549-629A-644BBF126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87278" y="3856382"/>
            <a:ext cx="4111740" cy="2743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1D29F-88D5-9837-A9D1-9FFA82DF65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43127" y="556521"/>
            <a:ext cx="4204505" cy="28101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C5EFC3-D711-307E-4885-5B806999918D}"/>
              </a:ext>
            </a:extLst>
          </p:cNvPr>
          <p:cNvSpPr txBox="1"/>
          <p:nvPr/>
        </p:nvSpPr>
        <p:spPr>
          <a:xfrm>
            <a:off x="-834190" y="298139"/>
            <a:ext cx="184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very accurate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129D-6F44-1F18-178E-EDE4462A00BD}"/>
              </a:ext>
            </a:extLst>
          </p:cNvPr>
          <p:cNvSpPr txBox="1"/>
          <p:nvPr/>
        </p:nvSpPr>
        <p:spPr>
          <a:xfrm>
            <a:off x="2823974" y="310753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meanings</a:t>
            </a:r>
          </a:p>
        </p:txBody>
      </p:sp>
    </p:spTree>
    <p:extLst>
      <p:ext uri="{BB962C8B-B14F-4D97-AF65-F5344CB8AC3E}">
        <p14:creationId xmlns:p14="http://schemas.microsoft.com/office/powerpoint/2010/main" val="2059714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CAFBA-E98B-9856-731E-DF7C57BC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6B61AF-9651-D0FC-8D0D-7559BCEC2803}"/>
              </a:ext>
            </a:extLst>
          </p:cNvPr>
          <p:cNvSpPr txBox="1"/>
          <p:nvPr/>
        </p:nvSpPr>
        <p:spPr>
          <a:xfrm>
            <a:off x="8645342" y="1997627"/>
            <a:ext cx="47197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Whether to normalize before calculating metrics</a:t>
            </a:r>
          </a:p>
          <a:p>
            <a:r>
              <a:rPr lang="en-US" dirty="0"/>
              <a:t>Normalization effect should be?</a:t>
            </a:r>
          </a:p>
          <a:p>
            <a:endParaRPr lang="en-US" dirty="0"/>
          </a:p>
          <a:p>
            <a:r>
              <a:rPr lang="en-US" dirty="0"/>
              <a:t>Why some falls behind</a:t>
            </a:r>
          </a:p>
          <a:p>
            <a:endParaRPr lang="en-US" dirty="0"/>
          </a:p>
          <a:p>
            <a:r>
              <a:rPr lang="en-US" dirty="0"/>
              <a:t>Why different dimensions have difference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745BD-B828-1F05-D298-DF739348E917}"/>
              </a:ext>
            </a:extLst>
          </p:cNvPr>
          <p:cNvSpPr txBox="1"/>
          <p:nvPr/>
        </p:nvSpPr>
        <p:spPr>
          <a:xfrm>
            <a:off x="5042561" y="53008"/>
            <a:ext cx="720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Based on the theory before, how could the angle be smaller than anchor?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9EF3C-A139-19DB-0B5F-D185C69C8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6254"/>
            <a:ext cx="4268753" cy="2862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45E57-4E67-DE2D-373A-3C6C59A27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01" y="3822130"/>
            <a:ext cx="4023004" cy="26979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892A18-2F54-19B2-4A8C-B6BFB87DF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364" y="625780"/>
            <a:ext cx="4007632" cy="2674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9BF4DC-B94E-8480-EB87-CEEDC4E60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973" y="3618690"/>
            <a:ext cx="4113023" cy="29013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E01DF7-A7F8-5DBC-E28F-3361D836F483}"/>
              </a:ext>
            </a:extLst>
          </p:cNvPr>
          <p:cNvSpPr txBox="1"/>
          <p:nvPr/>
        </p:nvSpPr>
        <p:spPr>
          <a:xfrm>
            <a:off x="6887328" y="1025317"/>
            <a:ext cx="3516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Male, female</a:t>
            </a:r>
            <a:r>
              <a:rPr lang="zh-CN" altLang="en-US" dirty="0"/>
              <a:t> </a:t>
            </a:r>
            <a:r>
              <a:rPr lang="en-US" altLang="zh-CN" dirty="0"/>
              <a:t>could describe animal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7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7A5B5-6296-E850-347F-AFEFE721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7" y="920750"/>
            <a:ext cx="75184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279AD-7A67-03E5-50B8-BDA11451E003}"/>
              </a:ext>
            </a:extLst>
          </p:cNvPr>
          <p:cNvSpPr txBox="1"/>
          <p:nvPr/>
        </p:nvSpPr>
        <p:spPr>
          <a:xfrm>
            <a:off x="9079992" y="438912"/>
            <a:ext cx="4461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Find the most prototypical</a:t>
            </a:r>
          </a:p>
          <a:p>
            <a:endParaRPr lang="en-US" dirty="0"/>
          </a:p>
          <a:p>
            <a:r>
              <a:rPr lang="en-US" dirty="0"/>
              <a:t>Try different pair as anchor</a:t>
            </a:r>
          </a:p>
          <a:p>
            <a:endParaRPr lang="en-US" dirty="0"/>
          </a:p>
          <a:p>
            <a:r>
              <a:rPr lang="en-US" b="1" dirty="0"/>
              <a:t>Which one always has the lowest differences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C910D-941C-E303-9FAA-B38689D51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671" y="2273300"/>
            <a:ext cx="3009900" cy="2311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042FC-0B3A-090F-DDFF-7441465FF353}"/>
              </a:ext>
            </a:extLst>
          </p:cNvPr>
          <p:cNvSpPr txBox="1"/>
          <p:nvPr/>
        </p:nvSpPr>
        <p:spPr>
          <a:xfrm>
            <a:off x="8007757" y="4732638"/>
            <a:ext cx="467833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考虑这个dimensio上的所有词对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不断变换anchor</a:t>
            </a:r>
            <a:r>
              <a:rPr lang="en-US" dirty="0"/>
              <a:t>, </a:t>
            </a:r>
            <a:r>
              <a:rPr lang="en-US" dirty="0" err="1"/>
              <a:t>找到最prototypical的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始终最小距离的那个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排序反映了prototypical</a:t>
            </a:r>
            <a:r>
              <a:rPr lang="en-US" b="1" dirty="0"/>
              <a:t>, semantic importance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/>
              <a:t>用在人类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CF7CD-DC94-6B5D-13E9-632A3FE124A8}"/>
              </a:ext>
            </a:extLst>
          </p:cNvPr>
          <p:cNvSpPr txBox="1"/>
          <p:nvPr/>
        </p:nvSpPr>
        <p:spPr>
          <a:xfrm>
            <a:off x="4425470" y="31064"/>
            <a:ext cx="3387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找到最典型的family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Validate with free-association task</a:t>
            </a:r>
          </a:p>
        </p:txBody>
      </p:sp>
    </p:spTree>
    <p:extLst>
      <p:ext uri="{BB962C8B-B14F-4D97-AF65-F5344CB8AC3E}">
        <p14:creationId xmlns:p14="http://schemas.microsoft.com/office/powerpoint/2010/main" val="260294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6DE00-752C-5A68-CE68-02C6429EFCA4}"/>
              </a:ext>
            </a:extLst>
          </p:cNvPr>
          <p:cNvSpPr txBox="1"/>
          <p:nvPr/>
        </p:nvSpPr>
        <p:spPr>
          <a:xfrm>
            <a:off x="4003589" y="2248929"/>
            <a:ext cx="4579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Fit a computational model for that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50516-F227-95B9-8215-6CF0F6705AF4}"/>
              </a:ext>
            </a:extLst>
          </p:cNvPr>
          <p:cNvSpPr txBox="1"/>
          <p:nvPr/>
        </p:nvSpPr>
        <p:spPr>
          <a:xfrm>
            <a:off x="3941805" y="3583459"/>
            <a:ext cx="13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9A271-CDD3-0D00-170A-8BB3C4F1B741}"/>
              </a:ext>
            </a:extLst>
          </p:cNvPr>
          <p:cNvSpPr txBox="1"/>
          <p:nvPr/>
        </p:nvSpPr>
        <p:spPr>
          <a:xfrm>
            <a:off x="3237470" y="5350476"/>
            <a:ext cx="5943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won’t impact similarity, but changes difference</a:t>
            </a:r>
          </a:p>
          <a:p>
            <a:r>
              <a:rPr lang="en-US" dirty="0"/>
              <a:t>Normalization increases the number of right in diff</a:t>
            </a:r>
          </a:p>
          <a:p>
            <a:endParaRPr lang="en-US" dirty="0"/>
          </a:p>
          <a:p>
            <a:r>
              <a:rPr lang="en-US" dirty="0"/>
              <a:t>shall diff stands?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008EEE-3FDF-88D8-A0ED-20632488D7B9}"/>
              </a:ext>
            </a:extLst>
          </p:cNvPr>
          <p:cNvSpPr txBox="1"/>
          <p:nvPr/>
        </p:nvSpPr>
        <p:spPr>
          <a:xfrm>
            <a:off x="3244353" y="744322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Projection on that dimension</a:t>
            </a:r>
          </a:p>
          <a:p>
            <a:endParaRPr lang="en-US" dirty="0"/>
          </a:p>
          <a:p>
            <a:r>
              <a:rPr lang="en-US" b="1" dirty="0"/>
              <a:t>Policeman on man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036F4-C9F7-B50C-F9B4-CAD9FCCAE29A}"/>
              </a:ext>
            </a:extLst>
          </p:cNvPr>
          <p:cNvSpPr txBox="1"/>
          <p:nvPr/>
        </p:nvSpPr>
        <p:spPr>
          <a:xfrm>
            <a:off x="556054" y="4213654"/>
            <a:ext cx="2353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what we observed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D9D507-E346-4FB2-06D6-AD7ABF82E66F}"/>
              </a:ext>
            </a:extLst>
          </p:cNvPr>
          <p:cNvSpPr txBox="1"/>
          <p:nvPr/>
        </p:nvSpPr>
        <p:spPr>
          <a:xfrm>
            <a:off x="642551" y="5165124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length goes down</a:t>
            </a:r>
          </a:p>
        </p:txBody>
      </p:sp>
    </p:spTree>
    <p:extLst>
      <p:ext uri="{BB962C8B-B14F-4D97-AF65-F5344CB8AC3E}">
        <p14:creationId xmlns:p14="http://schemas.microsoft.com/office/powerpoint/2010/main" val="31380125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AA3E74F-CA25-C88D-9DB9-BE61835BD51B}"/>
              </a:ext>
            </a:extLst>
          </p:cNvPr>
          <p:cNvGrpSpPr/>
          <p:nvPr/>
        </p:nvGrpSpPr>
        <p:grpSpPr>
          <a:xfrm>
            <a:off x="2126999" y="1823984"/>
            <a:ext cx="1159153" cy="2316325"/>
            <a:chOff x="1181990" y="1449947"/>
            <a:chExt cx="1526776" cy="30509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A742A5-9D94-3403-5BE6-C1180427BB4E}"/>
                </a:ext>
              </a:extLst>
            </p:cNvPr>
            <p:cNvSpPr txBox="1"/>
            <p:nvPr/>
          </p:nvSpPr>
          <p:spPr>
            <a:xfrm>
              <a:off x="1983471" y="1449947"/>
              <a:ext cx="44381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a2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B65E255-526D-6B16-3C6C-E82CA04B632D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AE1FAF5-5EEC-A015-975C-1B5E0F2E3E8B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A882D41-C7D3-6AA0-B269-35D6EAFB9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A7E9CB3-7969-D4BC-ED3D-37B231B08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1ADEBA0-8353-AEB5-E077-DA938139B3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30" y="2718977"/>
              <a:ext cx="809108" cy="105918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027A787-395D-F99D-B464-81B3441A46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3289FF-D956-8338-073F-D3BC6993A1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16ECF3F-72CD-EA51-203F-07B74E0D32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2354338"/>
              <a:ext cx="809110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9ED628A-96B2-A93C-F7B9-6DAB14698D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63" y="2718977"/>
              <a:ext cx="33713" cy="147157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C93C24EF-4F2A-B8F1-092A-0F64E1732D30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61E5CFFC-6720-8C8B-FA72-C52309BD68DC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40A964-56F9-1EFA-957D-EC0E426DD907}"/>
                </a:ext>
              </a:extLst>
            </p:cNvPr>
            <p:cNvSpPr txBox="1"/>
            <p:nvPr/>
          </p:nvSpPr>
          <p:spPr>
            <a:xfrm>
              <a:off x="1181990" y="2082940"/>
              <a:ext cx="32980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D61240-CBF2-1B7F-5200-B594362A0D09}"/>
                </a:ext>
              </a:extLst>
            </p:cNvPr>
            <p:cNvSpPr txBox="1"/>
            <p:nvPr/>
          </p:nvSpPr>
          <p:spPr>
            <a:xfrm rot="1604562">
              <a:off x="1919166" y="4136040"/>
              <a:ext cx="45226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b1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3DF56E-8A76-33BB-2DDD-DB1A4DAE0CA8}"/>
                </a:ext>
              </a:extLst>
            </p:cNvPr>
            <p:cNvSpPr txBox="1"/>
            <p:nvPr/>
          </p:nvSpPr>
          <p:spPr>
            <a:xfrm>
              <a:off x="2256505" y="2439611"/>
              <a:ext cx="45226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b2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4D53E-C3F0-08CF-65E1-29C2A49D6E12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903972" y="2100983"/>
            <a:ext cx="70377" cy="7098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ECDEC3-D84F-B6DC-73B9-8BB7980F6804}"/>
                  </a:ext>
                </a:extLst>
              </p:cNvPr>
              <p:cNvSpPr txBox="1"/>
              <p:nvPr/>
            </p:nvSpPr>
            <p:spPr>
              <a:xfrm>
                <a:off x="3903497" y="785130"/>
                <a:ext cx="5314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=∥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)∥=∥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ECDEC3-D84F-B6DC-73B9-8BB7980F6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97" y="785130"/>
                <a:ext cx="5314468" cy="369332"/>
              </a:xfrm>
              <a:prstGeom prst="rect">
                <a:avLst/>
              </a:prstGeom>
              <a:blipFill>
                <a:blip r:embed="rId2"/>
                <a:stretch>
                  <a:fillRect t="-6667" r="-71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BBA024F-7EBD-CD31-17F4-788D1DF21842}"/>
              </a:ext>
            </a:extLst>
          </p:cNvPr>
          <p:cNvCxnSpPr>
            <a:cxnSpLocks/>
          </p:cNvCxnSpPr>
          <p:nvPr/>
        </p:nvCxnSpPr>
        <p:spPr>
          <a:xfrm flipH="1" flipV="1">
            <a:off x="2888786" y="3107678"/>
            <a:ext cx="68595" cy="76735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F611477-54D1-0349-D8D7-B019ABAF1FB4}"/>
              </a:ext>
            </a:extLst>
          </p:cNvPr>
          <p:cNvSpPr txBox="1"/>
          <p:nvPr/>
        </p:nvSpPr>
        <p:spPr>
          <a:xfrm>
            <a:off x="2949208" y="32002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4CC11B-BD48-F3A5-F728-36A4CDD82BA7}"/>
              </a:ext>
            </a:extLst>
          </p:cNvPr>
          <p:cNvSpPr txBox="1"/>
          <p:nvPr/>
        </p:nvSpPr>
        <p:spPr>
          <a:xfrm>
            <a:off x="2928112" y="22416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EFC574-08AA-D2EA-5FD7-45972C0227C6}"/>
              </a:ext>
            </a:extLst>
          </p:cNvPr>
          <p:cNvSpPr txBox="1"/>
          <p:nvPr/>
        </p:nvSpPr>
        <p:spPr>
          <a:xfrm rot="18752295">
            <a:off x="2748554" y="3064323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DD7B8CD-D088-2644-6C6F-DCFAC41141C2}"/>
                  </a:ext>
                </a:extLst>
              </p:cNvPr>
              <p:cNvSpPr txBox="1"/>
              <p:nvPr/>
            </p:nvSpPr>
            <p:spPr>
              <a:xfrm>
                <a:off x="3903497" y="1505931"/>
                <a:ext cx="637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)∥&gt;∥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∥=∥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)∥&gt;∥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DD7B8CD-D088-2644-6C6F-DCFAC4114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97" y="1505931"/>
                <a:ext cx="6374630" cy="369332"/>
              </a:xfrm>
              <a:prstGeom prst="rect">
                <a:avLst/>
              </a:prstGeom>
              <a:blipFill>
                <a:blip r:embed="rId3"/>
                <a:stretch>
                  <a:fillRect l="-795" t="-6667" r="-59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156862-2C70-F8D1-A9E4-6F4D2B5244F2}"/>
                  </a:ext>
                </a:extLst>
              </p:cNvPr>
              <p:cNvSpPr txBox="1"/>
              <p:nvPr/>
            </p:nvSpPr>
            <p:spPr>
              <a:xfrm>
                <a:off x="3816411" y="1154462"/>
                <a:ext cx="944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______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E156862-2C70-F8D1-A9E4-6F4D2B524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11" y="1154462"/>
                <a:ext cx="944489" cy="369332"/>
              </a:xfrm>
              <a:prstGeom prst="rect">
                <a:avLst/>
              </a:prstGeom>
              <a:blipFill>
                <a:blip r:embed="rId4"/>
                <a:stretch>
                  <a:fillRect t="-6452" r="-8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34D8DF4-4087-AF2B-F325-33900A3B6654}"/>
                  </a:ext>
                </a:extLst>
              </p:cNvPr>
              <p:cNvSpPr txBox="1"/>
              <p:nvPr/>
            </p:nvSpPr>
            <p:spPr>
              <a:xfrm>
                <a:off x="3903497" y="1854439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34D8DF4-4087-AF2B-F325-33900A3B6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97" y="1854439"/>
                <a:ext cx="620683" cy="369332"/>
              </a:xfrm>
              <a:prstGeom prst="rect">
                <a:avLst/>
              </a:prstGeom>
              <a:blipFill>
                <a:blip r:embed="rId5"/>
                <a:stretch>
                  <a:fillRect l="-8000" t="-3226" r="-1400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546706-A367-E537-2B6D-4F250F3E89B6}"/>
                  </a:ext>
                </a:extLst>
              </p:cNvPr>
              <p:cNvSpPr txBox="1"/>
              <p:nvPr/>
            </p:nvSpPr>
            <p:spPr>
              <a:xfrm>
                <a:off x="2732489" y="5840207"/>
                <a:ext cx="460735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2≻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2&lt;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2&gt;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546706-A367-E537-2B6D-4F250F3E8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489" y="5840207"/>
                <a:ext cx="4607352" cy="923330"/>
              </a:xfrm>
              <a:prstGeom prst="rect">
                <a:avLst/>
              </a:prstGeom>
              <a:blipFill>
                <a:blip r:embed="rId6"/>
                <a:stretch>
                  <a:fillRect l="-1102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436B5E-9BA5-3DD1-1F8A-3F8599171378}"/>
                  </a:ext>
                </a:extLst>
              </p:cNvPr>
              <p:cNvSpPr txBox="1"/>
              <p:nvPr/>
            </p:nvSpPr>
            <p:spPr>
              <a:xfrm>
                <a:off x="5847171" y="5384343"/>
                <a:ext cx="1371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F436B5E-9BA5-3DD1-1F8A-3F8599171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171" y="5384343"/>
                <a:ext cx="1371016" cy="369332"/>
              </a:xfrm>
              <a:prstGeom prst="rect">
                <a:avLst/>
              </a:prstGeom>
              <a:blipFill>
                <a:blip r:embed="rId7"/>
                <a:stretch>
                  <a:fillRect l="-367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156E855-3A96-35AB-8BB9-815427825F4A}"/>
                  </a:ext>
                </a:extLst>
              </p:cNvPr>
              <p:cNvSpPr txBox="1"/>
              <p:nvPr/>
            </p:nvSpPr>
            <p:spPr>
              <a:xfrm>
                <a:off x="8315291" y="2007460"/>
                <a:ext cx="4250844" cy="4468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If c orthogonal cos(a1,c) &gt;=0; cos(b1,c) &gt;=0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≻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2&gt;0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cos1&gt;0,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1&lt;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2&lt;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 2 &gt; cos 1</a:t>
                </a:r>
              </a:p>
              <a:p>
                <a:endParaRPr lang="en-US" dirty="0"/>
              </a:p>
              <a:p>
                <a:r>
                  <a:rPr lang="en-US" dirty="0"/>
                  <a:t>Larger c, smaller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larger cos</a:t>
                </a:r>
              </a:p>
              <a:p>
                <a:r>
                  <a:rPr lang="en-US" dirty="0"/>
                  <a:t>C2’&gt;c1’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1&lt;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2′&lt;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Cos2&lt; cos2’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156E855-3A96-35AB-8BB9-815427825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291" y="2007460"/>
                <a:ext cx="4250844" cy="4468659"/>
              </a:xfrm>
              <a:prstGeom prst="rect">
                <a:avLst/>
              </a:prstGeom>
              <a:blipFill>
                <a:blip r:embed="rId8"/>
                <a:stretch>
                  <a:fillRect l="-1190" t="-283" r="-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A31ADB18-0678-2172-3DD8-878D6D59B056}"/>
              </a:ext>
            </a:extLst>
          </p:cNvPr>
          <p:cNvSpPr txBox="1"/>
          <p:nvPr/>
        </p:nvSpPr>
        <p:spPr>
          <a:xfrm>
            <a:off x="8436945" y="6460773"/>
            <a:ext cx="301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in relation to common angle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B87039C-BC14-1E59-53DD-6B1AE9FE243C}"/>
              </a:ext>
            </a:extLst>
          </p:cNvPr>
          <p:cNvCxnSpPr>
            <a:cxnSpLocks/>
          </p:cNvCxnSpPr>
          <p:nvPr/>
        </p:nvCxnSpPr>
        <p:spPr>
          <a:xfrm>
            <a:off x="3400822" y="5665269"/>
            <a:ext cx="1603733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90C687B-E797-ABE1-E07C-E06848BA879D}"/>
              </a:ext>
            </a:extLst>
          </p:cNvPr>
          <p:cNvSpPr txBox="1"/>
          <p:nvPr/>
        </p:nvSpPr>
        <p:spPr>
          <a:xfrm>
            <a:off x="4131294" y="56861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39D996-8BCC-A8E5-E053-71A12269601F}"/>
              </a:ext>
            </a:extLst>
          </p:cNvPr>
          <p:cNvCxnSpPr>
            <a:cxnSpLocks/>
          </p:cNvCxnSpPr>
          <p:nvPr/>
        </p:nvCxnSpPr>
        <p:spPr>
          <a:xfrm>
            <a:off x="4405841" y="4915150"/>
            <a:ext cx="598714" cy="7501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AB8EC8-BFB2-15FB-8408-F85B8D5C539B}"/>
              </a:ext>
            </a:extLst>
          </p:cNvPr>
          <p:cNvCxnSpPr>
            <a:cxnSpLocks/>
          </p:cNvCxnSpPr>
          <p:nvPr/>
        </p:nvCxnSpPr>
        <p:spPr>
          <a:xfrm flipH="1">
            <a:off x="3400822" y="4915419"/>
            <a:ext cx="1005019" cy="749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70A99D-7481-93A9-D3E2-86194C28A36A}"/>
              </a:ext>
            </a:extLst>
          </p:cNvPr>
          <p:cNvSpPr txBox="1"/>
          <p:nvPr/>
        </p:nvSpPr>
        <p:spPr>
          <a:xfrm rot="18752295">
            <a:off x="3716889" y="5287188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1604C-B975-17AA-41F3-48DBE6F0972D}"/>
              </a:ext>
            </a:extLst>
          </p:cNvPr>
          <p:cNvSpPr txBox="1"/>
          <p:nvPr/>
        </p:nvSpPr>
        <p:spPr>
          <a:xfrm rot="1604562">
            <a:off x="4417360" y="524362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b1</a:t>
            </a:r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847B134C-0DD2-32B8-9A3E-A86ADA455352}"/>
              </a:ext>
            </a:extLst>
          </p:cNvPr>
          <p:cNvSpPr/>
          <p:nvPr/>
        </p:nvSpPr>
        <p:spPr>
          <a:xfrm rot="6193297">
            <a:off x="4264093" y="4787766"/>
            <a:ext cx="81052" cy="388893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691890-63B1-E3CB-148B-B546A65458CA}"/>
                  </a:ext>
                </a:extLst>
              </p:cNvPr>
              <p:cNvSpPr txBox="1"/>
              <p:nvPr/>
            </p:nvSpPr>
            <p:spPr>
              <a:xfrm>
                <a:off x="4131294" y="5024313"/>
                <a:ext cx="464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4691890-63B1-E3CB-148B-B546A654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294" y="5024313"/>
                <a:ext cx="464358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E8DC6C-186E-1F37-F4CC-9D83DF4AC003}"/>
              </a:ext>
            </a:extLst>
          </p:cNvPr>
          <p:cNvCxnSpPr>
            <a:cxnSpLocks/>
          </p:cNvCxnSpPr>
          <p:nvPr/>
        </p:nvCxnSpPr>
        <p:spPr>
          <a:xfrm>
            <a:off x="4198658" y="3851074"/>
            <a:ext cx="780771" cy="1800135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AF41DF-1D3C-8240-21B2-932EACC03A2B}"/>
              </a:ext>
            </a:extLst>
          </p:cNvPr>
          <p:cNvCxnSpPr>
            <a:cxnSpLocks/>
          </p:cNvCxnSpPr>
          <p:nvPr/>
        </p:nvCxnSpPr>
        <p:spPr>
          <a:xfrm flipH="1">
            <a:off x="3375226" y="3851074"/>
            <a:ext cx="823432" cy="1813926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BE539E-78F7-0FD8-04A9-72302C5F2662}"/>
              </a:ext>
            </a:extLst>
          </p:cNvPr>
          <p:cNvSpPr txBox="1"/>
          <p:nvPr/>
        </p:nvSpPr>
        <p:spPr>
          <a:xfrm rot="18752295">
            <a:off x="3701866" y="473428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058C55-9C33-B0E8-D41E-B03431213883}"/>
              </a:ext>
            </a:extLst>
          </p:cNvPr>
          <p:cNvSpPr txBox="1"/>
          <p:nvPr/>
        </p:nvSpPr>
        <p:spPr>
          <a:xfrm rot="1604562">
            <a:off x="4313770" y="464060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b2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A1EB50A4-5D7B-6132-4F71-FDC5A71880B1}"/>
              </a:ext>
            </a:extLst>
          </p:cNvPr>
          <p:cNvSpPr/>
          <p:nvPr/>
        </p:nvSpPr>
        <p:spPr>
          <a:xfrm rot="6193297">
            <a:off x="4066388" y="3871929"/>
            <a:ext cx="81052" cy="388893"/>
          </a:xfrm>
          <a:prstGeom prst="arc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ADB1943-03F4-9386-6985-DD186B15E39E}"/>
                  </a:ext>
                </a:extLst>
              </p:cNvPr>
              <p:cNvSpPr txBox="1"/>
              <p:nvPr/>
            </p:nvSpPr>
            <p:spPr>
              <a:xfrm>
                <a:off x="3982446" y="4141693"/>
                <a:ext cx="469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ADB1943-03F4-9386-6985-DD186B15E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46" y="4141693"/>
                <a:ext cx="469680" cy="369332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674C822-FAC9-C602-5260-E3B3336873D3}"/>
              </a:ext>
            </a:extLst>
          </p:cNvPr>
          <p:cNvCxnSpPr>
            <a:cxnSpLocks/>
          </p:cNvCxnSpPr>
          <p:nvPr/>
        </p:nvCxnSpPr>
        <p:spPr>
          <a:xfrm>
            <a:off x="4144230" y="3230588"/>
            <a:ext cx="860325" cy="2434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5C46DB-EA20-60F4-4B31-E3D9C634CB6A}"/>
              </a:ext>
            </a:extLst>
          </p:cNvPr>
          <p:cNvCxnSpPr>
            <a:cxnSpLocks/>
          </p:cNvCxnSpPr>
          <p:nvPr/>
        </p:nvCxnSpPr>
        <p:spPr>
          <a:xfrm flipH="1">
            <a:off x="3349630" y="3230588"/>
            <a:ext cx="794600" cy="24515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23F386-1BD3-F0F0-ED11-05A2E976FFF2}"/>
              </a:ext>
            </a:extLst>
          </p:cNvPr>
          <p:cNvSpPr txBox="1"/>
          <p:nvPr/>
        </p:nvSpPr>
        <p:spPr>
          <a:xfrm rot="18752295">
            <a:off x="3414201" y="3969815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b2’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59DD5E-3F5C-EF19-FCC7-0129ADA25935}"/>
              </a:ext>
            </a:extLst>
          </p:cNvPr>
          <p:cNvSpPr txBox="1"/>
          <p:nvPr/>
        </p:nvSpPr>
        <p:spPr>
          <a:xfrm rot="1604562">
            <a:off x="4431197" y="3863374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b2’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851AC8-D08E-7113-963E-6FCB1F194613}"/>
                  </a:ext>
                </a:extLst>
              </p:cNvPr>
              <p:cNvSpPr txBox="1"/>
              <p:nvPr/>
            </p:nvSpPr>
            <p:spPr>
              <a:xfrm>
                <a:off x="3860648" y="3542831"/>
                <a:ext cx="52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D851AC8-D08E-7113-963E-6FCB1F194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648" y="3542831"/>
                <a:ext cx="528991" cy="369332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Arc 74">
            <a:extLst>
              <a:ext uri="{FF2B5EF4-FFF2-40B4-BE49-F238E27FC236}">
                <a16:creationId xmlns:a16="http://schemas.microsoft.com/office/drawing/2014/main" id="{A2222FB7-097A-6F51-B7F3-3524A94DD012}"/>
              </a:ext>
            </a:extLst>
          </p:cNvPr>
          <p:cNvSpPr/>
          <p:nvPr/>
        </p:nvSpPr>
        <p:spPr>
          <a:xfrm rot="6193297">
            <a:off x="4003516" y="3291371"/>
            <a:ext cx="81052" cy="388893"/>
          </a:xfrm>
          <a:prstGeom prst="arc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26" name="Picture 2" descr="BioMath: Trigonometric Functions">
            <a:extLst>
              <a:ext uri="{FF2B5EF4-FFF2-40B4-BE49-F238E27FC236}">
                <a16:creationId xmlns:a16="http://schemas.microsoft.com/office/drawing/2014/main" id="{CBC0B0F4-EEE3-B78E-252B-E08DAACF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84" y="2303152"/>
            <a:ext cx="3053790" cy="220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7F7AE4B-E523-1612-D4B7-ACAA4231BBCF}"/>
              </a:ext>
            </a:extLst>
          </p:cNvPr>
          <p:cNvCxnSpPr>
            <a:cxnSpLocks/>
          </p:cNvCxnSpPr>
          <p:nvPr/>
        </p:nvCxnSpPr>
        <p:spPr>
          <a:xfrm>
            <a:off x="6081893" y="2885735"/>
            <a:ext cx="14107" cy="9583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D472D03-B48A-A42C-0582-87454EEF5600}"/>
              </a:ext>
            </a:extLst>
          </p:cNvPr>
          <p:cNvCxnSpPr>
            <a:cxnSpLocks/>
          </p:cNvCxnSpPr>
          <p:nvPr/>
        </p:nvCxnSpPr>
        <p:spPr>
          <a:xfrm>
            <a:off x="5930352" y="2713852"/>
            <a:ext cx="24721" cy="111454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3B81E0-1561-E958-D6AB-77E3613E9925}"/>
              </a:ext>
            </a:extLst>
          </p:cNvPr>
          <p:cNvCxnSpPr>
            <a:cxnSpLocks/>
          </p:cNvCxnSpPr>
          <p:nvPr/>
        </p:nvCxnSpPr>
        <p:spPr>
          <a:xfrm>
            <a:off x="5769037" y="2610991"/>
            <a:ext cx="15887" cy="102120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04FF27E-4B40-7584-CB73-6E583B06D829}"/>
              </a:ext>
            </a:extLst>
          </p:cNvPr>
          <p:cNvSpPr txBox="1"/>
          <p:nvPr/>
        </p:nvSpPr>
        <p:spPr>
          <a:xfrm>
            <a:off x="10036629" y="587829"/>
            <a:ext cx="1781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Conditions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78BA8A5-ACEB-ADD3-FFF6-CEE6D562A91F}"/>
              </a:ext>
            </a:extLst>
          </p:cNvPr>
          <p:cNvSpPr txBox="1"/>
          <p:nvPr/>
        </p:nvSpPr>
        <p:spPr>
          <a:xfrm>
            <a:off x="1480457" y="718457"/>
            <a:ext cx="1079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Shiny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7006E7-C8B4-929A-38B9-B59BB5291493}"/>
              </a:ext>
            </a:extLst>
          </p:cNvPr>
          <p:cNvSpPr txBox="1"/>
          <p:nvPr/>
        </p:nvSpPr>
        <p:spPr>
          <a:xfrm>
            <a:off x="195988" y="4289281"/>
            <a:ext cx="31213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Conclusion</a:t>
            </a:r>
          </a:p>
          <a:p>
            <a:r>
              <a:rPr lang="en-US" b="1" dirty="0"/>
              <a:t>If cos &lt; pi/2 between each two</a:t>
            </a:r>
          </a:p>
          <a:p>
            <a:r>
              <a:rPr lang="en-US" b="1" dirty="0"/>
              <a:t>Adding a shared feature</a:t>
            </a:r>
          </a:p>
          <a:p>
            <a:r>
              <a:rPr lang="en-US" b="1" dirty="0"/>
              <a:t>Shrink the angle</a:t>
            </a:r>
          </a:p>
          <a:p>
            <a:r>
              <a:rPr lang="en-US" b="1" dirty="0"/>
              <a:t>Increase the cos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BC2A09-A2C5-4EA2-73AB-C9C6A897F11E}"/>
              </a:ext>
            </a:extLst>
          </p:cNvPr>
          <p:cNvSpPr txBox="1"/>
          <p:nvPr/>
        </p:nvSpPr>
        <p:spPr>
          <a:xfrm>
            <a:off x="642920" y="77244"/>
            <a:ext cx="8614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Shared Norm increases similarity, cluster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E81B68-2F51-7256-1456-7D7520944A26}"/>
              </a:ext>
            </a:extLst>
          </p:cNvPr>
          <p:cNvSpPr txBox="1"/>
          <p:nvPr/>
        </p:nvSpPr>
        <p:spPr>
          <a:xfrm>
            <a:off x="10384971" y="-304800"/>
            <a:ext cx="28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 if conditions stand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404C518-6D4C-11F2-7538-0B7665F4334D}"/>
              </a:ext>
            </a:extLst>
          </p:cNvPr>
          <p:cNvSpPr txBox="1"/>
          <p:nvPr/>
        </p:nvSpPr>
        <p:spPr>
          <a:xfrm>
            <a:off x="-1328057" y="1136599"/>
            <a:ext cx="226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Expalin</a:t>
            </a:r>
            <a:r>
              <a:rPr lang="en-US" dirty="0"/>
              <a:t>, not necessary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7D30DA-9CF8-72D0-2B50-22350E19CD40}"/>
              </a:ext>
            </a:extLst>
          </p:cNvPr>
          <p:cNvSpPr txBox="1"/>
          <p:nvPr/>
        </p:nvSpPr>
        <p:spPr>
          <a:xfrm>
            <a:off x="-239486" y="6858000"/>
            <a:ext cx="110197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cosine similarity as distance in non-Euclidean space</a:t>
            </a:r>
          </a:p>
          <a:p>
            <a:endParaRPr lang="en-US" dirty="0"/>
          </a:p>
          <a:p>
            <a:r>
              <a:rPr lang="en-US" dirty="0"/>
              <a:t>We could skip norm of difference, just describe the relationship between norm and cos, and a potential explanation</a:t>
            </a:r>
          </a:p>
          <a:p>
            <a:r>
              <a:rPr lang="en-US" dirty="0"/>
              <a:t>Under Conditions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37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BDE51F-89EE-E678-DD3A-D688886A0C44}"/>
              </a:ext>
            </a:extLst>
          </p:cNvPr>
          <p:cNvSpPr txBox="1"/>
          <p:nvPr/>
        </p:nvSpPr>
        <p:spPr>
          <a:xfrm>
            <a:off x="762000" y="566057"/>
            <a:ext cx="59527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</a:rPr>
              <a:t>How about difference, why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D2B038-52B8-54C1-BA49-8008CABE1255}"/>
              </a:ext>
            </a:extLst>
          </p:cNvPr>
          <p:cNvCxnSpPr>
            <a:cxnSpLocks/>
          </p:cNvCxnSpPr>
          <p:nvPr/>
        </p:nvCxnSpPr>
        <p:spPr>
          <a:xfrm>
            <a:off x="3400822" y="5665269"/>
            <a:ext cx="1603733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53B038-304F-2DDC-594B-EBC5B77F27B8}"/>
              </a:ext>
            </a:extLst>
          </p:cNvPr>
          <p:cNvSpPr txBox="1"/>
          <p:nvPr/>
        </p:nvSpPr>
        <p:spPr>
          <a:xfrm>
            <a:off x="4131294" y="568613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B1DEA3-CCA4-0A25-F06B-BF4EAB993FDC}"/>
              </a:ext>
            </a:extLst>
          </p:cNvPr>
          <p:cNvCxnSpPr>
            <a:cxnSpLocks/>
          </p:cNvCxnSpPr>
          <p:nvPr/>
        </p:nvCxnSpPr>
        <p:spPr>
          <a:xfrm>
            <a:off x="4405841" y="4915150"/>
            <a:ext cx="598714" cy="7501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A50FD9-62BA-84FA-E5C9-25084187677E}"/>
              </a:ext>
            </a:extLst>
          </p:cNvPr>
          <p:cNvCxnSpPr>
            <a:cxnSpLocks/>
          </p:cNvCxnSpPr>
          <p:nvPr/>
        </p:nvCxnSpPr>
        <p:spPr>
          <a:xfrm flipH="1">
            <a:off x="3400822" y="4915419"/>
            <a:ext cx="1005019" cy="749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59F452-592C-36BA-62BB-3696A7703D70}"/>
              </a:ext>
            </a:extLst>
          </p:cNvPr>
          <p:cNvSpPr txBox="1"/>
          <p:nvPr/>
        </p:nvSpPr>
        <p:spPr>
          <a:xfrm rot="18752295">
            <a:off x="3716889" y="5287188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87B3AE-B4B3-D34F-C481-71B0071D3946}"/>
              </a:ext>
            </a:extLst>
          </p:cNvPr>
          <p:cNvSpPr txBox="1"/>
          <p:nvPr/>
        </p:nvSpPr>
        <p:spPr>
          <a:xfrm rot="1604562">
            <a:off x="4417360" y="524362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b1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CA979CE-CACA-3C8A-4361-A484FF0C3787}"/>
              </a:ext>
            </a:extLst>
          </p:cNvPr>
          <p:cNvSpPr/>
          <p:nvPr/>
        </p:nvSpPr>
        <p:spPr>
          <a:xfrm rot="6193297">
            <a:off x="4264093" y="4787766"/>
            <a:ext cx="81052" cy="388893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0282FC-A11D-17E2-3F8F-D0E8F01F2651}"/>
                  </a:ext>
                </a:extLst>
              </p:cNvPr>
              <p:cNvSpPr txBox="1"/>
              <p:nvPr/>
            </p:nvSpPr>
            <p:spPr>
              <a:xfrm>
                <a:off x="4131294" y="5024313"/>
                <a:ext cx="4643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0282FC-A11D-17E2-3F8F-D0E8F01F2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294" y="5024313"/>
                <a:ext cx="46435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CFAFA-1486-C196-7E77-2C6F87AAD9B3}"/>
              </a:ext>
            </a:extLst>
          </p:cNvPr>
          <p:cNvCxnSpPr>
            <a:cxnSpLocks/>
          </p:cNvCxnSpPr>
          <p:nvPr/>
        </p:nvCxnSpPr>
        <p:spPr>
          <a:xfrm>
            <a:off x="4198658" y="3851074"/>
            <a:ext cx="780771" cy="1800135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60D547-6477-EA5D-DA3B-12C677EC4D70}"/>
              </a:ext>
            </a:extLst>
          </p:cNvPr>
          <p:cNvCxnSpPr>
            <a:cxnSpLocks/>
          </p:cNvCxnSpPr>
          <p:nvPr/>
        </p:nvCxnSpPr>
        <p:spPr>
          <a:xfrm flipH="1">
            <a:off x="3375226" y="3851074"/>
            <a:ext cx="823432" cy="1813926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965F0FB-1760-D49D-2ED3-09BE2365463F}"/>
              </a:ext>
            </a:extLst>
          </p:cNvPr>
          <p:cNvSpPr txBox="1"/>
          <p:nvPr/>
        </p:nvSpPr>
        <p:spPr>
          <a:xfrm rot="18752295">
            <a:off x="3701866" y="4734285"/>
            <a:ext cx="336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AE0C54-3AD2-1F1C-3A9F-7F9D9D9A5A37}"/>
              </a:ext>
            </a:extLst>
          </p:cNvPr>
          <p:cNvSpPr txBox="1"/>
          <p:nvPr/>
        </p:nvSpPr>
        <p:spPr>
          <a:xfrm rot="1604562">
            <a:off x="4313770" y="464060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b2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CCA5EC13-A76C-754C-58E0-0B502F43909F}"/>
              </a:ext>
            </a:extLst>
          </p:cNvPr>
          <p:cNvSpPr/>
          <p:nvPr/>
        </p:nvSpPr>
        <p:spPr>
          <a:xfrm rot="6193297">
            <a:off x="4066388" y="3871929"/>
            <a:ext cx="81052" cy="388893"/>
          </a:xfrm>
          <a:prstGeom prst="arc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E36274-166B-6557-AF2A-962C0BC62844}"/>
                  </a:ext>
                </a:extLst>
              </p:cNvPr>
              <p:cNvSpPr txBox="1"/>
              <p:nvPr/>
            </p:nvSpPr>
            <p:spPr>
              <a:xfrm>
                <a:off x="3982446" y="4141693"/>
                <a:ext cx="4696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DE36274-166B-6557-AF2A-962C0BC62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446" y="4141693"/>
                <a:ext cx="469680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F9CC12-5DB2-0DC1-FC59-5064025DE98D}"/>
              </a:ext>
            </a:extLst>
          </p:cNvPr>
          <p:cNvCxnSpPr>
            <a:cxnSpLocks/>
          </p:cNvCxnSpPr>
          <p:nvPr/>
        </p:nvCxnSpPr>
        <p:spPr>
          <a:xfrm>
            <a:off x="4144230" y="3230588"/>
            <a:ext cx="860325" cy="2434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CE16FB-CFEA-E3C9-AE75-2FFB2BF59B4F}"/>
              </a:ext>
            </a:extLst>
          </p:cNvPr>
          <p:cNvCxnSpPr>
            <a:cxnSpLocks/>
          </p:cNvCxnSpPr>
          <p:nvPr/>
        </p:nvCxnSpPr>
        <p:spPr>
          <a:xfrm flipH="1">
            <a:off x="3349630" y="3230588"/>
            <a:ext cx="794600" cy="24515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BFAE7DD-DC47-9E0E-0E00-E0B81F8A7A6F}"/>
              </a:ext>
            </a:extLst>
          </p:cNvPr>
          <p:cNvSpPr txBox="1"/>
          <p:nvPr/>
        </p:nvSpPr>
        <p:spPr>
          <a:xfrm rot="18752295">
            <a:off x="3414201" y="3969815"/>
            <a:ext cx="391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b2’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87FE61-5DC9-A657-4F15-C81EDC4F4A85}"/>
              </a:ext>
            </a:extLst>
          </p:cNvPr>
          <p:cNvSpPr txBox="1"/>
          <p:nvPr/>
        </p:nvSpPr>
        <p:spPr>
          <a:xfrm rot="1604562">
            <a:off x="4431197" y="3863374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b2’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33AC0-1E80-85D8-DD3F-D600005D349E}"/>
                  </a:ext>
                </a:extLst>
              </p:cNvPr>
              <p:cNvSpPr txBox="1"/>
              <p:nvPr/>
            </p:nvSpPr>
            <p:spPr>
              <a:xfrm>
                <a:off x="3860648" y="3542831"/>
                <a:ext cx="52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4833AC0-1E80-85D8-DD3F-D600005D3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0648" y="3542831"/>
                <a:ext cx="528991" cy="369332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8279EF11-2401-F061-2C7F-FC55CF44F8ED}"/>
              </a:ext>
            </a:extLst>
          </p:cNvPr>
          <p:cNvSpPr/>
          <p:nvPr/>
        </p:nvSpPr>
        <p:spPr>
          <a:xfrm rot="6193297">
            <a:off x="4003516" y="3291371"/>
            <a:ext cx="81052" cy="388893"/>
          </a:xfrm>
          <a:prstGeom prst="arc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B9519B-72E2-7C37-DFBC-EBDE6A56C5E4}"/>
              </a:ext>
            </a:extLst>
          </p:cNvPr>
          <p:cNvCxnSpPr>
            <a:cxnSpLocks/>
          </p:cNvCxnSpPr>
          <p:nvPr/>
        </p:nvCxnSpPr>
        <p:spPr>
          <a:xfrm>
            <a:off x="3469702" y="4431513"/>
            <a:ext cx="1371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7BF09EB-CBE0-702D-A517-F8A196D3E175}"/>
              </a:ext>
            </a:extLst>
          </p:cNvPr>
          <p:cNvCxnSpPr>
            <a:cxnSpLocks/>
          </p:cNvCxnSpPr>
          <p:nvPr/>
        </p:nvCxnSpPr>
        <p:spPr>
          <a:xfrm>
            <a:off x="3578565" y="4511025"/>
            <a:ext cx="1371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635AA8F-35E0-39FD-55B1-09A01C609D5E}"/>
              </a:ext>
            </a:extLst>
          </p:cNvPr>
          <p:cNvSpPr/>
          <p:nvPr/>
        </p:nvSpPr>
        <p:spPr>
          <a:xfrm>
            <a:off x="2495550" y="4416456"/>
            <a:ext cx="2100102" cy="231729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84C85-CC82-7B76-B286-920FDB877BE7}"/>
              </a:ext>
            </a:extLst>
          </p:cNvPr>
          <p:cNvSpPr txBox="1"/>
          <p:nvPr/>
        </p:nvSpPr>
        <p:spPr>
          <a:xfrm>
            <a:off x="5286375" y="4371975"/>
            <a:ext cx="669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 will impact diff norm</a:t>
            </a:r>
          </a:p>
          <a:p>
            <a:endParaRPr lang="en-US" dirty="0"/>
          </a:p>
          <a:p>
            <a:r>
              <a:rPr lang="en-US" dirty="0"/>
              <a:t>Larger c, longer 2, smaller angle, smaller diff </a:t>
            </a:r>
            <a:r>
              <a:rPr lang="en-US" dirty="0">
                <a:sym typeface="Wingdings" pitchFamily="2" charset="2"/>
              </a:rPr>
              <a:t> negative relationship</a:t>
            </a:r>
            <a:r>
              <a:rPr lang="en-US" dirty="0"/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4B9E7-A5B6-B4F0-2EA6-8FD4B0237325}"/>
              </a:ext>
            </a:extLst>
          </p:cNvPr>
          <p:cNvSpPr txBox="1"/>
          <p:nvPr/>
        </p:nvSpPr>
        <p:spPr>
          <a:xfrm>
            <a:off x="5708822" y="2483708"/>
            <a:ext cx="2942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normalize, same length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different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767F9E-A2BE-ADFF-01EA-61565E249E40}"/>
              </a:ext>
            </a:extLst>
          </p:cNvPr>
          <p:cNvSpPr txBox="1"/>
          <p:nvPr/>
        </p:nvSpPr>
        <p:spPr>
          <a:xfrm>
            <a:off x="6714783" y="6291943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Smaller angle</a:t>
            </a:r>
          </a:p>
        </p:txBody>
      </p:sp>
    </p:spTree>
    <p:extLst>
      <p:ext uri="{BB962C8B-B14F-4D97-AF65-F5344CB8AC3E}">
        <p14:creationId xmlns:p14="http://schemas.microsoft.com/office/powerpoint/2010/main" val="27707404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783B-0BED-564D-3F4E-97DCEC2C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usually informed: normalize before calculating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10FA5-2A9E-90EC-FD3E-1F7B64ADE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But the raw norm length might tell us something:</a:t>
            </a:r>
          </a:p>
          <a:p>
            <a:endParaRPr lang="en-US" dirty="0"/>
          </a:p>
          <a:p>
            <a:r>
              <a:rPr lang="en-US" dirty="0"/>
              <a:t>Norm length is proportional to encoded information amount</a:t>
            </a:r>
          </a:p>
          <a:p>
            <a:r>
              <a:rPr lang="en-US" dirty="0"/>
              <a:t>Longer norm, encode more information, more dimension</a:t>
            </a:r>
          </a:p>
          <a:p>
            <a:endParaRPr lang="en-US" dirty="0"/>
          </a:p>
          <a:p>
            <a:r>
              <a:rPr lang="en-US" dirty="0"/>
              <a:t>Longer shared norm leads to higher similarity between embeddings</a:t>
            </a:r>
          </a:p>
          <a:p>
            <a:endParaRPr lang="en-US" dirty="0"/>
          </a:p>
          <a:p>
            <a:r>
              <a:rPr lang="en-US" dirty="0"/>
              <a:t>With- text or image or even </a:t>
            </a:r>
            <a:r>
              <a:rPr lang="en-US" b="1" dirty="0">
                <a:highlight>
                  <a:srgbClr val="FFFF00"/>
                </a:highlight>
              </a:rPr>
              <a:t>cross modality</a:t>
            </a:r>
          </a:p>
          <a:p>
            <a:endParaRPr lang="en-US" dirty="0"/>
          </a:p>
          <a:p>
            <a:r>
              <a:rPr lang="en-US" b="1" dirty="0"/>
              <a:t>A general principle</a:t>
            </a:r>
          </a:p>
          <a:p>
            <a:endParaRPr lang="en-US" b="1" dirty="0"/>
          </a:p>
          <a:p>
            <a:r>
              <a:rPr lang="en-US" b="1" dirty="0"/>
              <a:t>Formally: stand under some conditions (&lt;90, cos&gt;0); indeed, </a:t>
            </a:r>
            <a:r>
              <a:rPr lang="en-US" b="1" dirty="0">
                <a:highlight>
                  <a:srgbClr val="FFFF00"/>
                </a:highlight>
              </a:rPr>
              <a:t>all of them are above 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7D276E-8CE5-3F4C-BA0D-6958C95A3EE8}"/>
              </a:ext>
            </a:extLst>
          </p:cNvPr>
          <p:cNvSpPr txBox="1"/>
          <p:nvPr/>
        </p:nvSpPr>
        <p:spPr>
          <a:xfrm>
            <a:off x="5927687" y="1059915"/>
            <a:ext cx="636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Why model treat images as more similar?</a:t>
            </a:r>
          </a:p>
        </p:txBody>
      </p:sp>
    </p:spTree>
    <p:extLst>
      <p:ext uri="{BB962C8B-B14F-4D97-AF65-F5344CB8AC3E}">
        <p14:creationId xmlns:p14="http://schemas.microsoft.com/office/powerpoint/2010/main" val="676929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0D9EFF-137A-EB91-423D-FFD6F2F9ABD7}"/>
              </a:ext>
            </a:extLst>
          </p:cNvPr>
          <p:cNvSpPr txBox="1"/>
          <p:nvPr/>
        </p:nvSpPr>
        <p:spPr>
          <a:xfrm>
            <a:off x="2232837" y="1297172"/>
            <a:ext cx="382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Brain part of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CB520-9F9D-BE5D-F7D8-8B00FDA1CE85}"/>
              </a:ext>
            </a:extLst>
          </p:cNvPr>
          <p:cNvSpPr txBox="1"/>
          <p:nvPr/>
        </p:nvSpPr>
        <p:spPr>
          <a:xfrm>
            <a:off x="1552353" y="3147237"/>
            <a:ext cx="561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Several independent dimensions</a:t>
            </a:r>
          </a:p>
        </p:txBody>
      </p:sp>
    </p:spTree>
    <p:extLst>
      <p:ext uri="{BB962C8B-B14F-4D97-AF65-F5344CB8AC3E}">
        <p14:creationId xmlns:p14="http://schemas.microsoft.com/office/powerpoint/2010/main" val="71946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B11C-53ED-7CAC-F197-3AF816A6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Which factors count for dynamic attention during naturalistic viewing?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3545DC-E03F-16FE-B7A2-D2E1CC387DB3}"/>
              </a:ext>
            </a:extLst>
          </p:cNvPr>
          <p:cNvGrpSpPr/>
          <p:nvPr/>
        </p:nvGrpSpPr>
        <p:grpSpPr>
          <a:xfrm>
            <a:off x="4925423" y="1979407"/>
            <a:ext cx="2341154" cy="3231096"/>
            <a:chOff x="1000461" y="1979407"/>
            <a:chExt cx="2341154" cy="32310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8F59DD-DCD7-0239-586E-5D90C3549F1F}"/>
                </a:ext>
              </a:extLst>
            </p:cNvPr>
            <p:cNvSpPr txBox="1"/>
            <p:nvPr/>
          </p:nvSpPr>
          <p:spPr>
            <a:xfrm>
              <a:off x="1718061" y="1979407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Novelty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13E734-9973-41F6-3598-D4B2ACA0E7CB}"/>
                </a:ext>
              </a:extLst>
            </p:cNvPr>
            <p:cNvSpPr txBox="1"/>
            <p:nvPr/>
          </p:nvSpPr>
          <p:spPr>
            <a:xfrm>
              <a:off x="1000461" y="2929749"/>
              <a:ext cx="2341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Perceptual Uncertainty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E3612-0ABD-0D64-577E-A4CDD9915831}"/>
                </a:ext>
              </a:extLst>
            </p:cNvPr>
            <p:cNvSpPr txBox="1"/>
            <p:nvPr/>
          </p:nvSpPr>
          <p:spPr>
            <a:xfrm>
              <a:off x="1200099" y="2452792"/>
              <a:ext cx="194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Instrumental value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802220-BC49-D475-3527-ABE915D953F6}"/>
                </a:ext>
              </a:extLst>
            </p:cNvPr>
            <p:cNvSpPr txBox="1"/>
            <p:nvPr/>
          </p:nvSpPr>
          <p:spPr>
            <a:xfrm>
              <a:off x="1081990" y="3406706"/>
              <a:ext cx="2178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Reward predictability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E4BFE1-E96B-7C17-95E0-842F938BB977}"/>
                </a:ext>
              </a:extLst>
            </p:cNvPr>
            <p:cNvSpPr txBox="1"/>
            <p:nvPr/>
          </p:nvSpPr>
          <p:spPr>
            <a:xfrm>
              <a:off x="1327378" y="3883663"/>
              <a:ext cx="1687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Informativeness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716CB3-7C86-1798-CE35-EAE5B3B46366}"/>
                </a:ext>
              </a:extLst>
            </p:cNvPr>
            <p:cNvSpPr txBox="1"/>
            <p:nvPr/>
          </p:nvSpPr>
          <p:spPr>
            <a:xfrm>
              <a:off x="1164705" y="4364214"/>
              <a:ext cx="2012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Perceptual Salience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0FCD41-D3A4-9BD6-C12E-F877D0249FDF}"/>
                </a:ext>
              </a:extLst>
            </p:cNvPr>
            <p:cNvSpPr txBox="1"/>
            <p:nvPr/>
          </p:nvSpPr>
          <p:spPr>
            <a:xfrm>
              <a:off x="1999356" y="484117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6454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379BCE-CA5F-9CC1-4017-07919B59ABF5}"/>
              </a:ext>
            </a:extLst>
          </p:cNvPr>
          <p:cNvSpPr txBox="1"/>
          <p:nvPr/>
        </p:nvSpPr>
        <p:spPr>
          <a:xfrm>
            <a:off x="1033812" y="1012954"/>
            <a:ext cx="9953430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ighlight>
                  <a:srgbClr val="FFFF00"/>
                </a:highlight>
              </a:rPr>
              <a:t>More orthogonal dimensions, longer norm</a:t>
            </a:r>
          </a:p>
          <a:p>
            <a:endParaRPr lang="en-US" sz="4400" dirty="0">
              <a:highlight>
                <a:srgbClr val="FFFF00"/>
              </a:highlight>
            </a:endParaRPr>
          </a:p>
          <a:p>
            <a:r>
              <a:rPr lang="en-US" sz="4400" dirty="0">
                <a:highlight>
                  <a:srgbClr val="FFFF00"/>
                </a:highlight>
              </a:rPr>
              <a:t>Stronger</a:t>
            </a:r>
          </a:p>
          <a:p>
            <a:endParaRPr lang="en-US" sz="4400" dirty="0">
              <a:highlight>
                <a:srgbClr val="FFFF00"/>
              </a:highlight>
            </a:endParaRPr>
          </a:p>
          <a:p>
            <a:r>
              <a:rPr lang="en-US" sz="4400" dirty="0">
                <a:highlight>
                  <a:srgbClr val="FFFF00"/>
                </a:highlight>
              </a:rPr>
              <a:t>Additive</a:t>
            </a:r>
          </a:p>
          <a:p>
            <a:endParaRPr lang="en-US" sz="4400" dirty="0">
              <a:highlight>
                <a:srgbClr val="FFFF00"/>
              </a:highlight>
            </a:endParaRPr>
          </a:p>
          <a:p>
            <a:r>
              <a:rPr lang="en-US" sz="4400" dirty="0">
                <a:highlight>
                  <a:srgbClr val="FFFF00"/>
                </a:highlight>
              </a:rPr>
              <a:t>Information group, Noah, Frank 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CFACA-4EFB-3F83-A6E3-2A20F26A78A8}"/>
              </a:ext>
            </a:extLst>
          </p:cNvPr>
          <p:cNvSpPr txBox="1"/>
          <p:nvPr/>
        </p:nvSpPr>
        <p:spPr>
          <a:xfrm>
            <a:off x="1360967" y="6677247"/>
            <a:ext cx="8087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in sensitive to </a:t>
            </a:r>
            <a:r>
              <a:rPr lang="en-US" dirty="0" err="1"/>
              <a:t>tighly</a:t>
            </a:r>
            <a:r>
              <a:rPr lang="en-US" dirty="0"/>
              <a:t> things like edge (out of human perception, but detected)</a:t>
            </a:r>
          </a:p>
          <a:p>
            <a:endParaRPr lang="en-US" dirty="0"/>
          </a:p>
          <a:p>
            <a:r>
              <a:rPr lang="en-US" dirty="0"/>
              <a:t>GenAI: informative pieces</a:t>
            </a:r>
          </a:p>
        </p:txBody>
      </p:sp>
    </p:spTree>
    <p:extLst>
      <p:ext uri="{BB962C8B-B14F-4D97-AF65-F5344CB8AC3E}">
        <p14:creationId xmlns:p14="http://schemas.microsoft.com/office/powerpoint/2010/main" val="16083907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6021CB-F9C6-8421-452E-266FF0EAE371}"/>
              </a:ext>
            </a:extLst>
          </p:cNvPr>
          <p:cNvSpPr/>
          <p:nvPr/>
        </p:nvSpPr>
        <p:spPr>
          <a:xfrm>
            <a:off x="3253563" y="850605"/>
            <a:ext cx="1275907" cy="119084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B19E5FAC-811F-9655-C5D4-EE2D855B81C3}"/>
              </a:ext>
            </a:extLst>
          </p:cNvPr>
          <p:cNvSpPr/>
          <p:nvPr/>
        </p:nvSpPr>
        <p:spPr>
          <a:xfrm>
            <a:off x="4529470" y="2806995"/>
            <a:ext cx="1339702" cy="1573619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625585-3CCB-B911-5155-62978983B36A}"/>
              </a:ext>
            </a:extLst>
          </p:cNvPr>
          <p:cNvSpPr/>
          <p:nvPr/>
        </p:nvSpPr>
        <p:spPr>
          <a:xfrm>
            <a:off x="3253563" y="2913322"/>
            <a:ext cx="1275907" cy="11908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014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596E2A-C919-6D66-6852-B4311AB5196A}"/>
              </a:ext>
            </a:extLst>
          </p:cNvPr>
          <p:cNvSpPr txBox="1"/>
          <p:nvPr/>
        </p:nvSpPr>
        <p:spPr>
          <a:xfrm>
            <a:off x="3051544" y="2834152"/>
            <a:ext cx="283889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array([[1.0391269], [0.9206795], [1.0979444], [0.9943374], [1.0264026], [0.9859952], [1.0063548], [0.927344 ]],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=float32)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2ABE10-0EB4-2415-0BC4-83A9172C6D57}"/>
              </a:ext>
            </a:extLst>
          </p:cNvPr>
          <p:cNvSpPr txBox="1"/>
          <p:nvPr/>
        </p:nvSpPr>
        <p:spPr>
          <a:xfrm>
            <a:off x="7240772" y="2834152"/>
            <a:ext cx="30302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array([[0.61045146], [0.72247684], [0.5849232 ], [0.57241035], [0.58057684], [0.5805612 ], [0.58366275], [0.66267824]],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dtype</a:t>
            </a:r>
            <a:r>
              <a:rPr lang="en-US" b="0" i="0" dirty="0">
                <a:solidFill>
                  <a:srgbClr val="333333"/>
                </a:solidFill>
                <a:effectLst/>
                <a:latin typeface="Menlo" panose="020B0609030804020204" pitchFamily="49" charset="0"/>
              </a:rPr>
              <a:t>=float32)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2E658-D4D3-6290-99F4-4EF6C7A08FB2}"/>
              </a:ext>
            </a:extLst>
          </p:cNvPr>
          <p:cNvSpPr txBox="1"/>
          <p:nvPr/>
        </p:nvSpPr>
        <p:spPr>
          <a:xfrm>
            <a:off x="5704367" y="2007268"/>
            <a:ext cx="6103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</a:rPr>
              <a:t>More orthogonal dimensions, longer norm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sz="1800" dirty="0">
                <a:highlight>
                  <a:srgbClr val="FFFF00"/>
                </a:highlight>
              </a:rPr>
              <a:t>Higher similarity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2BA379-6423-24A4-DB30-BA9F83554402}"/>
              </a:ext>
            </a:extLst>
          </p:cNvPr>
          <p:cNvSpPr txBox="1"/>
          <p:nvPr/>
        </p:nvSpPr>
        <p:spPr>
          <a:xfrm>
            <a:off x="1722474" y="191386"/>
            <a:ext cx="725961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would some vectors have longer norms</a:t>
            </a:r>
          </a:p>
          <a:p>
            <a:r>
              <a:rPr lang="en-US" sz="2800" dirty="0"/>
              <a:t>Centered in more dimension (more associations)</a:t>
            </a:r>
          </a:p>
          <a:p>
            <a:r>
              <a:rPr lang="en-US" sz="2800" dirty="0"/>
              <a:t>Prototypical, weird</a:t>
            </a:r>
          </a:p>
          <a:p>
            <a:r>
              <a:rPr lang="en-US" sz="2800" dirty="0"/>
              <a:t>Think about training process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65886-4476-6C92-64B2-616B0F5D5213}"/>
              </a:ext>
            </a:extLst>
          </p:cNvPr>
          <p:cNvSpPr txBox="1"/>
          <p:nvPr/>
        </p:nvSpPr>
        <p:spPr>
          <a:xfrm>
            <a:off x="404037" y="5699051"/>
            <a:ext cx="770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FF"/>
                </a:highlight>
              </a:rPr>
              <a:t>Specific has longer norm or broad has longer norm</a:t>
            </a:r>
          </a:p>
        </p:txBody>
      </p:sp>
    </p:spTree>
    <p:extLst>
      <p:ext uri="{BB962C8B-B14F-4D97-AF65-F5344CB8AC3E}">
        <p14:creationId xmlns:p14="http://schemas.microsoft.com/office/powerpoint/2010/main" val="3737086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525CDC-4DF6-B1D6-B24A-E870E076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663" y="4486783"/>
            <a:ext cx="2833454" cy="2371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D8023-6C5A-5582-5160-7339843C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49" y="4486783"/>
            <a:ext cx="2833454" cy="2371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CB945-FA88-51FF-B849-8781E9526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041" y="1532965"/>
            <a:ext cx="2432876" cy="2035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433041-BC31-6A71-A796-79CB2EFA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35" y="4486783"/>
            <a:ext cx="2833454" cy="2371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BAD60-07FD-D19C-ABDD-27974CC7D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303" y="1532965"/>
            <a:ext cx="2432876" cy="2035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770C1F-8E81-6972-04A3-39A38906D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049" y="1589639"/>
            <a:ext cx="2603427" cy="21787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927BD1-9CD4-6DF9-4BE5-07F062F30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9534" y="0"/>
            <a:ext cx="1355165" cy="1355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0A8F7-510F-6460-FF3A-D3D4497D41D8}"/>
              </a:ext>
            </a:extLst>
          </p:cNvPr>
          <p:cNvSpPr txBox="1"/>
          <p:nvPr/>
        </p:nvSpPr>
        <p:spPr>
          <a:xfrm>
            <a:off x="215153" y="2286000"/>
            <a:ext cx="2997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  <a:p>
            <a:endParaRPr lang="en-US" dirty="0"/>
          </a:p>
          <a:p>
            <a:r>
              <a:rPr lang="en-US" dirty="0"/>
              <a:t>Different noise</a:t>
            </a:r>
          </a:p>
          <a:p>
            <a:endParaRPr lang="en-US" dirty="0"/>
          </a:p>
          <a:p>
            <a:r>
              <a:rPr lang="en-US" dirty="0"/>
              <a:t>(even normalized embedding)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6CEDE2-473B-C30D-5F2E-74490A5F228C}"/>
              </a:ext>
            </a:extLst>
          </p:cNvPr>
          <p:cNvSpPr txBox="1"/>
          <p:nvPr/>
        </p:nvSpPr>
        <p:spPr>
          <a:xfrm>
            <a:off x="53788" y="5244353"/>
            <a:ext cx="1449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</a:t>
            </a:r>
          </a:p>
          <a:p>
            <a:r>
              <a:rPr lang="en-US" dirty="0"/>
              <a:t> similarity</a:t>
            </a:r>
          </a:p>
          <a:p>
            <a:r>
              <a:rPr lang="en-US" dirty="0"/>
              <a:t>Same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1265F-2B57-7C41-867F-4CA96AE20123}"/>
              </a:ext>
            </a:extLst>
          </p:cNvPr>
          <p:cNvSpPr txBox="1"/>
          <p:nvPr/>
        </p:nvSpPr>
        <p:spPr>
          <a:xfrm>
            <a:off x="5593976" y="86061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712297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3804C9-B3E3-7FA8-5977-350A6DA949F4}"/>
              </a:ext>
            </a:extLst>
          </p:cNvPr>
          <p:cNvSpPr txBox="1"/>
          <p:nvPr/>
        </p:nvSpPr>
        <p:spPr>
          <a:xfrm>
            <a:off x="808074" y="1084521"/>
            <a:ext cx="398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One long, one short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CF2FC0-58C6-FC63-AB67-65082CD05768}"/>
              </a:ext>
            </a:extLst>
          </p:cNvPr>
          <p:cNvGrpSpPr/>
          <p:nvPr/>
        </p:nvGrpSpPr>
        <p:grpSpPr>
          <a:xfrm>
            <a:off x="2507999" y="2270837"/>
            <a:ext cx="1159153" cy="2316325"/>
            <a:chOff x="1181990" y="1449947"/>
            <a:chExt cx="1526776" cy="305094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442021-A975-6FFE-BCC0-8E66FA8F93DC}"/>
                </a:ext>
              </a:extLst>
            </p:cNvPr>
            <p:cNvSpPr txBox="1"/>
            <p:nvPr/>
          </p:nvSpPr>
          <p:spPr>
            <a:xfrm>
              <a:off x="1983471" y="1449947"/>
              <a:ext cx="443816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a2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820639-A643-DFF5-145D-17DB744491AE}"/>
                </a:ext>
              </a:extLst>
            </p:cNvPr>
            <p:cNvCxnSpPr/>
            <p:nvPr/>
          </p:nvCxnSpPr>
          <p:spPr>
            <a:xfrm flipV="1">
              <a:off x="1500554" y="3127023"/>
              <a:ext cx="685495" cy="6511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DDE587-7458-1E0E-DB3D-5932725CD2CA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4" y="3778162"/>
              <a:ext cx="809109" cy="3993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4C2A0FD-3B44-172A-2BB7-D2E879B6B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0554" y="2354338"/>
              <a:ext cx="0" cy="142382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7D4359-E449-7CF6-E758-1D63369C5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1792" y="1819313"/>
              <a:ext cx="674256" cy="1958849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537222-E663-3702-E342-6DDE07B989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3030" y="2718977"/>
              <a:ext cx="809108" cy="105918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E77C115-B670-E348-5AD8-3A3AFF850E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317" y="1819313"/>
              <a:ext cx="685496" cy="535025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23AD8D2-CAA3-FE90-EA38-C15CD6B07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6048" y="1819313"/>
              <a:ext cx="0" cy="1349762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6743699-B808-FECA-34C1-2EEB0A629BBC}"/>
                </a:ext>
              </a:extLst>
            </p:cNvPr>
            <p:cNvCxnSpPr>
              <a:cxnSpLocks/>
            </p:cNvCxnSpPr>
            <p:nvPr/>
          </p:nvCxnSpPr>
          <p:spPr>
            <a:xfrm>
              <a:off x="1500553" y="2354338"/>
              <a:ext cx="809110" cy="373320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3F44D0A-1617-DB1D-3C90-09A621A9BF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9663" y="2718977"/>
              <a:ext cx="33713" cy="1471573"/>
            </a:xfrm>
            <a:prstGeom prst="straightConnector1">
              <a:avLst/>
            </a:prstGeom>
            <a:ln w="19050">
              <a:solidFill>
                <a:schemeClr val="bg2">
                  <a:lumMod val="25000"/>
                </a:scheme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DC40274-86D7-AF8E-8F78-F55BA965225F}"/>
                </a:ext>
              </a:extLst>
            </p:cNvPr>
            <p:cNvSpPr/>
            <p:nvPr/>
          </p:nvSpPr>
          <p:spPr>
            <a:xfrm>
              <a:off x="1624168" y="3639253"/>
              <a:ext cx="106758" cy="512229"/>
            </a:xfrm>
            <a:prstGeom prst="arc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53DF150D-4DCF-767E-1C66-EE1603070B71}"/>
                </a:ext>
              </a:extLst>
            </p:cNvPr>
            <p:cNvSpPr/>
            <p:nvPr/>
          </p:nvSpPr>
          <p:spPr>
            <a:xfrm rot="19203633">
              <a:off x="1791369" y="3129721"/>
              <a:ext cx="139488" cy="328801"/>
            </a:xfrm>
            <a:prstGeom prst="arc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C97844-BFBC-BD58-944F-DFAC30110813}"/>
                </a:ext>
              </a:extLst>
            </p:cNvPr>
            <p:cNvSpPr txBox="1"/>
            <p:nvPr/>
          </p:nvSpPr>
          <p:spPr>
            <a:xfrm>
              <a:off x="1181990" y="2082940"/>
              <a:ext cx="32980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513E9E3-28BC-1549-19AE-CBBABE0AD7BE}"/>
                </a:ext>
              </a:extLst>
            </p:cNvPr>
            <p:cNvSpPr txBox="1"/>
            <p:nvPr/>
          </p:nvSpPr>
          <p:spPr>
            <a:xfrm rot="1604562">
              <a:off x="1919166" y="4136040"/>
              <a:ext cx="45226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</a:rPr>
                <a:t>b1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7C9546-BAD4-9720-1805-3D190A8C3379}"/>
                </a:ext>
              </a:extLst>
            </p:cNvPr>
            <p:cNvSpPr txBox="1"/>
            <p:nvPr/>
          </p:nvSpPr>
          <p:spPr>
            <a:xfrm>
              <a:off x="2256505" y="2439611"/>
              <a:ext cx="452261" cy="364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</a:rPr>
                <a:t>b2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15267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3569B3-D24C-8A30-4683-09827B1B638D}"/>
              </a:ext>
            </a:extLst>
          </p:cNvPr>
          <p:cNvCxnSpPr/>
          <p:nvPr/>
        </p:nvCxnSpPr>
        <p:spPr>
          <a:xfrm flipV="1">
            <a:off x="4805916" y="1850065"/>
            <a:ext cx="2275368" cy="2636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544B2-A4DE-4E16-4073-46C23AC1A905}"/>
              </a:ext>
            </a:extLst>
          </p:cNvPr>
          <p:cNvCxnSpPr>
            <a:cxnSpLocks/>
          </p:cNvCxnSpPr>
          <p:nvPr/>
        </p:nvCxnSpPr>
        <p:spPr>
          <a:xfrm flipV="1">
            <a:off x="4805916" y="2374604"/>
            <a:ext cx="2633331" cy="210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FCA34C-BC93-ADCF-811C-15606363D27B}"/>
              </a:ext>
            </a:extLst>
          </p:cNvPr>
          <p:cNvCxnSpPr>
            <a:cxnSpLocks/>
          </p:cNvCxnSpPr>
          <p:nvPr/>
        </p:nvCxnSpPr>
        <p:spPr>
          <a:xfrm flipV="1">
            <a:off x="4827181" y="2977116"/>
            <a:ext cx="2590800" cy="150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6E6FD-35BD-F528-EFD9-C14BD80F1A5B}"/>
              </a:ext>
            </a:extLst>
          </p:cNvPr>
          <p:cNvCxnSpPr>
            <a:cxnSpLocks/>
          </p:cNvCxnSpPr>
          <p:nvPr/>
        </p:nvCxnSpPr>
        <p:spPr>
          <a:xfrm flipV="1">
            <a:off x="4827181" y="1770321"/>
            <a:ext cx="2654596" cy="271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A7028A-F64B-0871-631A-995C9EB46710}"/>
              </a:ext>
            </a:extLst>
          </p:cNvPr>
          <p:cNvCxnSpPr>
            <a:cxnSpLocks/>
          </p:cNvCxnSpPr>
          <p:nvPr/>
        </p:nvCxnSpPr>
        <p:spPr>
          <a:xfrm flipV="1">
            <a:off x="4827181" y="1362739"/>
            <a:ext cx="2122968" cy="308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ABDEB9-A1AF-083D-F41C-5FE2F23E236B}"/>
              </a:ext>
            </a:extLst>
          </p:cNvPr>
          <p:cNvSpPr txBox="1"/>
          <p:nvPr/>
        </p:nvSpPr>
        <p:spPr>
          <a:xfrm>
            <a:off x="8038214" y="1105786"/>
            <a:ext cx="124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features</a:t>
            </a:r>
          </a:p>
        </p:txBody>
      </p:sp>
    </p:spTree>
    <p:extLst>
      <p:ext uri="{BB962C8B-B14F-4D97-AF65-F5344CB8AC3E}">
        <p14:creationId xmlns:p14="http://schemas.microsoft.com/office/powerpoint/2010/main" val="37580255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4B724-53D5-76C6-57EC-898335DB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96016"/>
            <a:ext cx="5594498" cy="2381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A7387-C8B9-A9E5-8C7D-8D13A03A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354765"/>
            <a:ext cx="5594498" cy="2378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42F8C-CF4F-BCBE-EDF9-E967563BE853}"/>
              </a:ext>
            </a:extLst>
          </p:cNvPr>
          <p:cNvSpPr txBox="1"/>
          <p:nvPr/>
        </p:nvSpPr>
        <p:spPr>
          <a:xfrm>
            <a:off x="1998922" y="276446"/>
            <a:ext cx="746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have higher norm, but don’t have higher similarities as predicted,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7B2D6D-A4D1-10D1-09D3-5FA80459A7E7}"/>
              </a:ext>
            </a:extLst>
          </p:cNvPr>
          <p:cNvSpPr txBox="1"/>
          <p:nvPr/>
        </p:nvSpPr>
        <p:spPr>
          <a:xfrm>
            <a:off x="1467293" y="849431"/>
            <a:ext cx="97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reason is that the description don’t match image content, description like “</a:t>
            </a:r>
            <a:r>
              <a:rPr lang="en-US" dirty="0" err="1"/>
              <a:t>man_park</a:t>
            </a:r>
            <a:r>
              <a:rPr lang="en-US" dirty="0"/>
              <a:t>” is simplified</a:t>
            </a:r>
          </a:p>
        </p:txBody>
      </p:sp>
    </p:spTree>
    <p:extLst>
      <p:ext uri="{BB962C8B-B14F-4D97-AF65-F5344CB8AC3E}">
        <p14:creationId xmlns:p14="http://schemas.microsoft.com/office/powerpoint/2010/main" val="723379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8E63F3-A49C-63A5-B3BA-2B8CC84683FC}"/>
              </a:ext>
            </a:extLst>
          </p:cNvPr>
          <p:cNvSpPr txBox="1"/>
          <p:nvPr/>
        </p:nvSpPr>
        <p:spPr>
          <a:xfrm>
            <a:off x="628650" y="819150"/>
            <a:ext cx="11039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Increase the </a:t>
            </a:r>
            <a:r>
              <a:rPr lang="en-US" sz="3200" dirty="0" err="1"/>
              <a:t>granuality</a:t>
            </a:r>
            <a:r>
              <a:rPr lang="en-US" sz="3200" dirty="0"/>
              <a:t> of </a:t>
            </a:r>
            <a:r>
              <a:rPr lang="en-US" sz="3200" dirty="0" err="1"/>
              <a:t>decription</a:t>
            </a:r>
            <a:r>
              <a:rPr lang="en-US" sz="3200" dirty="0"/>
              <a:t>, norm increase or decrease?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73920-4D67-ABED-A892-ADE0D26A458A}"/>
              </a:ext>
            </a:extLst>
          </p:cNvPr>
          <p:cNvSpPr txBox="1"/>
          <p:nvPr/>
        </p:nvSpPr>
        <p:spPr>
          <a:xfrm>
            <a:off x="3112106" y="5515630"/>
            <a:ext cx="5967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More detailed description, lower norm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CE213C-237C-B393-F64C-3E87018C04C4}"/>
              </a:ext>
            </a:extLst>
          </p:cNvPr>
          <p:cNvSpPr txBox="1"/>
          <p:nvPr/>
        </p:nvSpPr>
        <p:spPr>
          <a:xfrm>
            <a:off x="3714750" y="6419850"/>
            <a:ext cx="694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/>
              <a:t>不加a</a:t>
            </a:r>
            <a:r>
              <a:rPr lang="zh-CN" altLang="en-US" b="1" i="1" u="sng" dirty="0"/>
              <a:t> </a:t>
            </a:r>
            <a:r>
              <a:rPr lang="en-US" altLang="zh-CN" b="1" i="1" u="sng" dirty="0"/>
              <a:t>picture of,</a:t>
            </a:r>
            <a:r>
              <a:rPr lang="zh-CN" altLang="en-US" b="1" i="1" u="sng" dirty="0"/>
              <a:t> 比较接近，加了之后拉开差距；但是</a:t>
            </a:r>
            <a:r>
              <a:rPr lang="en-US" altLang="zh-CN" b="1" i="1" u="sng" dirty="0"/>
              <a:t>order</a:t>
            </a:r>
            <a:r>
              <a:rPr lang="zh-CN" altLang="en-US" b="1" i="1" u="sng" dirty="0"/>
              <a:t>是一样的</a:t>
            </a:r>
            <a:endParaRPr lang="en-US" b="1" i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BA63B1-F547-7227-3FE0-52BF60DB8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876" y="1507887"/>
            <a:ext cx="5588868" cy="36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59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3C594-399D-38C4-BE2D-6BF0A96F0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1B2E89-6372-1059-0942-32997E6ADBD1}"/>
              </a:ext>
            </a:extLst>
          </p:cNvPr>
          <p:cNvSpPr txBox="1"/>
          <p:nvPr/>
        </p:nvSpPr>
        <p:spPr>
          <a:xfrm>
            <a:off x="628650" y="190500"/>
            <a:ext cx="11039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Increase the </a:t>
            </a:r>
            <a:r>
              <a:rPr lang="en-US" sz="3200" dirty="0" err="1"/>
              <a:t>granuality</a:t>
            </a:r>
            <a:r>
              <a:rPr lang="en-US" sz="3200" dirty="0"/>
              <a:t> of </a:t>
            </a:r>
            <a:r>
              <a:rPr lang="en-US" sz="3200" dirty="0" err="1"/>
              <a:t>decription</a:t>
            </a:r>
            <a:r>
              <a:rPr lang="en-US" sz="3200" dirty="0"/>
              <a:t>, norm increase or decrease?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33160-BA57-E2AB-D239-6997AE508762}"/>
              </a:ext>
            </a:extLst>
          </p:cNvPr>
          <p:cNvSpPr txBox="1"/>
          <p:nvPr/>
        </p:nvSpPr>
        <p:spPr>
          <a:xfrm>
            <a:off x="291116" y="2967335"/>
            <a:ext cx="5323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语义的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组合的</a:t>
            </a:r>
            <a:r>
              <a:rPr lang="en-US" b="1" dirty="0"/>
              <a:t> </a:t>
            </a:r>
            <a:r>
              <a:rPr lang="en-US" b="1" i="1" dirty="0"/>
              <a:t>(easier to manipulate information proportion)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F6FCC-C833-514A-2085-2980F28BD6AE}"/>
              </a:ext>
            </a:extLst>
          </p:cNvPr>
          <p:cNvSpPr txBox="1"/>
          <p:nvPr/>
        </p:nvSpPr>
        <p:spPr>
          <a:xfrm>
            <a:off x="6076518" y="3377371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图片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文字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F04E4-FB5D-2665-14F5-FEFCE5C767C9}"/>
              </a:ext>
            </a:extLst>
          </p:cNvPr>
          <p:cNvSpPr txBox="1"/>
          <p:nvPr/>
        </p:nvSpPr>
        <p:spPr>
          <a:xfrm>
            <a:off x="2571750" y="491490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房间里加东西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图片遮蔽像素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E5D00-2FA3-06FB-B423-324AD783A431}"/>
              </a:ext>
            </a:extLst>
          </p:cNvPr>
          <p:cNvSpPr txBox="1"/>
          <p:nvPr/>
        </p:nvSpPr>
        <p:spPr>
          <a:xfrm>
            <a:off x="8114868" y="3167821"/>
            <a:ext cx="23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Information could be 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2EBFC-A856-C44B-A25B-A73FA9636405}"/>
              </a:ext>
            </a:extLst>
          </p:cNvPr>
          <p:cNvSpPr txBox="1"/>
          <p:nvPr/>
        </p:nvSpPr>
        <p:spPr>
          <a:xfrm>
            <a:off x="628649" y="1022062"/>
            <a:ext cx="10884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Increase the </a:t>
            </a:r>
            <a:r>
              <a:rPr lang="en-US" sz="3200" dirty="0" err="1"/>
              <a:t>granuality</a:t>
            </a:r>
            <a:r>
              <a:rPr lang="en-US" sz="3200" dirty="0"/>
              <a:t> of </a:t>
            </a:r>
            <a:r>
              <a:rPr lang="en-US" sz="3200" dirty="0" err="1"/>
              <a:t>decription</a:t>
            </a:r>
            <a:r>
              <a:rPr lang="en-US" sz="3200" dirty="0"/>
              <a:t>, norm decreases.</a:t>
            </a:r>
          </a:p>
          <a:p>
            <a:endParaRPr lang="en-US" sz="3200" dirty="0"/>
          </a:p>
          <a:p>
            <a:r>
              <a:rPr lang="en-US" sz="3200" dirty="0"/>
              <a:t>Broad feature is a combination of multiple semantic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FF32E-70F5-3342-D811-B359C6F90ADC}"/>
              </a:ext>
            </a:extLst>
          </p:cNvPr>
          <p:cNvSpPr txBox="1"/>
          <p:nvPr/>
        </p:nvSpPr>
        <p:spPr>
          <a:xfrm>
            <a:off x="5855184" y="4609296"/>
            <a:ext cx="5129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Interestingly, when adding prefix</a:t>
            </a:r>
          </a:p>
          <a:p>
            <a:r>
              <a:rPr lang="en-US" sz="2800" b="1" dirty="0"/>
              <a:t>Relationship becomes more clear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FF849-5831-1B9A-05E6-B72FB1039E25}"/>
              </a:ext>
            </a:extLst>
          </p:cNvPr>
          <p:cNvSpPr txBox="1"/>
          <p:nvPr/>
        </p:nvSpPr>
        <p:spPr>
          <a:xfrm>
            <a:off x="5414063" y="5871998"/>
            <a:ext cx="6172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Different domains seem to have different</a:t>
            </a:r>
          </a:p>
          <a:p>
            <a:r>
              <a:rPr lang="en-US" sz="2800" dirty="0"/>
              <a:t>Car is clear even without prefix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48918-A34F-31E7-EDFB-D3E611929F1C}"/>
              </a:ext>
            </a:extLst>
          </p:cNvPr>
          <p:cNvSpPr txBox="1"/>
          <p:nvPr/>
        </p:nvSpPr>
        <p:spPr>
          <a:xfrm>
            <a:off x="6953250" y="-628650"/>
            <a:ext cx="2853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Boundary factors, testing</a:t>
            </a:r>
          </a:p>
        </p:txBody>
      </p:sp>
    </p:spTree>
    <p:extLst>
      <p:ext uri="{BB962C8B-B14F-4D97-AF65-F5344CB8AC3E}">
        <p14:creationId xmlns:p14="http://schemas.microsoft.com/office/powerpoint/2010/main" val="3061466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2358FA-DD24-9DD6-DD5E-BD3DB8BEEF56}"/>
              </a:ext>
            </a:extLst>
          </p:cNvPr>
          <p:cNvSpPr txBox="1"/>
          <p:nvPr/>
        </p:nvSpPr>
        <p:spPr>
          <a:xfrm>
            <a:off x="1257300" y="247650"/>
            <a:ext cx="295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从购物网站获取keyword</a:t>
            </a:r>
            <a:r>
              <a:rPr lang="en-US" i="1" dirty="0"/>
              <a:t>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CD722-C361-68D3-93DD-7FF630645FBF}"/>
              </a:ext>
            </a:extLst>
          </p:cNvPr>
          <p:cNvSpPr txBox="1"/>
          <p:nvPr/>
        </p:nvSpPr>
        <p:spPr>
          <a:xfrm>
            <a:off x="1550425" y="1181100"/>
            <a:ext cx="233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list, </a:t>
            </a:r>
            <a:r>
              <a:rPr lang="en-US" dirty="0" err="1"/>
              <a:t>每一个都独立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81571-72E3-3C03-0CB5-4DBE6BF4FB74}"/>
              </a:ext>
            </a:extLst>
          </p:cNvPr>
          <p:cNvSpPr txBox="1"/>
          <p:nvPr/>
        </p:nvSpPr>
        <p:spPr>
          <a:xfrm>
            <a:off x="1409700" y="2514600"/>
            <a:ext cx="2917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Full list of adj, </a:t>
            </a:r>
            <a:r>
              <a:rPr lang="en-US" b="1" dirty="0" err="1"/>
              <a:t>定语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每一次移除一个</a:t>
            </a:r>
            <a:r>
              <a:rPr lang="en-US" b="1" dirty="0"/>
              <a:t>(</a:t>
            </a:r>
            <a:r>
              <a:rPr lang="en-US" b="1" dirty="0" err="1"/>
              <a:t>多个</a:t>
            </a:r>
            <a:r>
              <a:rPr lang="en-US" b="1" dirty="0"/>
              <a:t>)</a:t>
            </a:r>
            <a:r>
              <a:rPr lang="zh-CN" altLang="en-US" b="1" dirty="0"/>
              <a:t> 随机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看norm如何变化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A08A6-7E62-7161-5360-091DF6C4BFE3}"/>
              </a:ext>
            </a:extLst>
          </p:cNvPr>
          <p:cNvSpPr txBox="1"/>
          <p:nvPr/>
        </p:nvSpPr>
        <p:spPr>
          <a:xfrm>
            <a:off x="4236118" y="2096959"/>
            <a:ext cx="8092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 least, norm could be explained by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informativeness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8289-12A0-B170-738D-C934752ABBEA}"/>
              </a:ext>
            </a:extLst>
          </p:cNvPr>
          <p:cNvSpPr txBox="1"/>
          <p:nvPr/>
        </p:nvSpPr>
        <p:spPr>
          <a:xfrm>
            <a:off x="8442848" y="39919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图片</a:t>
            </a:r>
            <a:r>
              <a:rPr lang="zh-CN" altLang="en-US" b="1" dirty="0"/>
              <a:t>，蒙版的思路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7B255-9CD5-FF4F-4AA8-ED1FDC72EB86}"/>
              </a:ext>
            </a:extLst>
          </p:cNvPr>
          <p:cNvSpPr txBox="1"/>
          <p:nvPr/>
        </p:nvSpPr>
        <p:spPr>
          <a:xfrm>
            <a:off x="8640850" y="4654212"/>
            <a:ext cx="16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Feature的组合</a:t>
            </a:r>
            <a:endParaRPr lang="en-US" dirty="0"/>
          </a:p>
        </p:txBody>
      </p:sp>
      <p:sp>
        <p:nvSpPr>
          <p:cNvPr id="10" name="Sun 9">
            <a:extLst>
              <a:ext uri="{FF2B5EF4-FFF2-40B4-BE49-F238E27FC236}">
                <a16:creationId xmlns:a16="http://schemas.microsoft.com/office/drawing/2014/main" id="{216EABFF-5094-785E-4B65-A678CC911EC3}"/>
              </a:ext>
            </a:extLst>
          </p:cNvPr>
          <p:cNvSpPr/>
          <p:nvPr/>
        </p:nvSpPr>
        <p:spPr>
          <a:xfrm>
            <a:off x="10039350" y="432316"/>
            <a:ext cx="978947" cy="1339334"/>
          </a:xfrm>
          <a:prstGeom prst="su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BF1009-D2DB-8F1F-BE83-986A4BCD4577}"/>
              </a:ext>
            </a:extLst>
          </p:cNvPr>
          <p:cNvSpPr txBox="1"/>
          <p:nvPr/>
        </p:nvSpPr>
        <p:spPr>
          <a:xfrm>
            <a:off x="742950" y="4724400"/>
            <a:ext cx="2327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dimensions</a:t>
            </a:r>
          </a:p>
          <a:p>
            <a:endParaRPr lang="en-US" dirty="0"/>
          </a:p>
          <a:p>
            <a:r>
              <a:rPr lang="en-US" dirty="0"/>
              <a:t>Random pick feature</a:t>
            </a:r>
          </a:p>
          <a:p>
            <a:endParaRPr lang="en-US" dirty="0"/>
          </a:p>
          <a:p>
            <a:r>
              <a:rPr lang="en-US" dirty="0"/>
              <a:t>Number of dimensions</a:t>
            </a:r>
          </a:p>
          <a:p>
            <a:endParaRPr lang="en-US" dirty="0"/>
          </a:p>
          <a:p>
            <a:r>
              <a:rPr lang="en-US" dirty="0"/>
              <a:t>Feature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EF506-76FF-25D1-D0EF-5E1B5E7406C3}"/>
              </a:ext>
            </a:extLst>
          </p:cNvPr>
          <p:cNvSpPr txBox="1"/>
          <p:nvPr/>
        </p:nvSpPr>
        <p:spPr>
          <a:xfrm>
            <a:off x="3543300" y="521970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5CF5E9-39EC-7693-6F59-3241188FBC45}"/>
              </a:ext>
            </a:extLst>
          </p:cNvPr>
          <p:cNvSpPr txBox="1"/>
          <p:nvPr/>
        </p:nvSpPr>
        <p:spPr>
          <a:xfrm>
            <a:off x="6896100" y="6057900"/>
            <a:ext cx="66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98874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EBDAA8-0D4F-1DC1-70CE-18AC78067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963" y="663402"/>
            <a:ext cx="7599238" cy="504062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2C58BA-CFCD-7E28-F7BA-5C4DB2255DCE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185647" y="908376"/>
            <a:ext cx="1607544" cy="225437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63025E-A9F4-27D6-16FF-FE57797B1519}"/>
              </a:ext>
            </a:extLst>
          </p:cNvPr>
          <p:cNvCxnSpPr>
            <a:cxnSpLocks/>
          </p:cNvCxnSpPr>
          <p:nvPr/>
        </p:nvCxnSpPr>
        <p:spPr>
          <a:xfrm>
            <a:off x="6185647" y="3162748"/>
            <a:ext cx="2398955" cy="215153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38ED09-5B22-677F-77FB-7FEB0D0B35D2}"/>
              </a:ext>
            </a:extLst>
          </p:cNvPr>
          <p:cNvCxnSpPr>
            <a:cxnSpLocks/>
          </p:cNvCxnSpPr>
          <p:nvPr/>
        </p:nvCxnSpPr>
        <p:spPr>
          <a:xfrm flipH="1">
            <a:off x="2678654" y="3162748"/>
            <a:ext cx="3506993" cy="2662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5F670-6610-9C96-54A3-0CACC2F6492E}"/>
              </a:ext>
            </a:extLst>
          </p:cNvPr>
          <p:cNvSpPr txBox="1"/>
          <p:nvPr/>
        </p:nvSpPr>
        <p:spPr>
          <a:xfrm>
            <a:off x="7793191" y="72371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7294B5-06BE-67F5-ADF4-2FA70EFD92E2}"/>
              </a:ext>
            </a:extLst>
          </p:cNvPr>
          <p:cNvSpPr txBox="1"/>
          <p:nvPr/>
        </p:nvSpPr>
        <p:spPr>
          <a:xfrm>
            <a:off x="8584602" y="5129612"/>
            <a:ext cx="98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A2E43-8B43-0198-C1FF-325885CAEA4E}"/>
              </a:ext>
            </a:extLst>
          </p:cNvPr>
          <p:cNvSpPr txBox="1"/>
          <p:nvPr/>
        </p:nvSpPr>
        <p:spPr>
          <a:xfrm>
            <a:off x="3995414" y="2608750"/>
            <a:ext cx="10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Character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21ED1-555C-4EAD-7290-ECFC48D49F5F}"/>
              </a:ext>
            </a:extLst>
          </p:cNvPr>
          <p:cNvSpPr txBox="1"/>
          <p:nvPr/>
        </p:nvSpPr>
        <p:spPr>
          <a:xfrm>
            <a:off x="4246258" y="90713"/>
            <a:ext cx="3546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CLIP embedding clustering</a:t>
            </a:r>
          </a:p>
        </p:txBody>
      </p:sp>
    </p:spTree>
    <p:extLst>
      <p:ext uri="{BB962C8B-B14F-4D97-AF65-F5344CB8AC3E}">
        <p14:creationId xmlns:p14="http://schemas.microsoft.com/office/powerpoint/2010/main" val="1466252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B8CEFE-FE9E-F78E-0996-6DDF2E952949}"/>
              </a:ext>
            </a:extLst>
          </p:cNvPr>
          <p:cNvSpPr txBox="1"/>
          <p:nvPr/>
        </p:nvSpPr>
        <p:spPr>
          <a:xfrm>
            <a:off x="2545245" y="5437688"/>
            <a:ext cx="7731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While some dimensions have higher contribution to informativeness than others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Controlling their own norm (how to quantify)</a:t>
            </a:r>
          </a:p>
          <a:p>
            <a:endParaRPr lang="en-US" dirty="0"/>
          </a:p>
          <a:p>
            <a:r>
              <a:rPr lang="en-US" dirty="0"/>
              <a:t>Use this to understand image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8B674-7585-AE7C-CA7C-414AABBC4A78}"/>
              </a:ext>
            </a:extLst>
          </p:cNvPr>
          <p:cNvSpPr txBox="1"/>
          <p:nvPr/>
        </p:nvSpPr>
        <p:spPr>
          <a:xfrm>
            <a:off x="3976641" y="612259"/>
            <a:ext cx="546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general, more dimensions, more specific, lower norm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1A95C-46D3-3801-A3CF-E8FBF25A555B}"/>
              </a:ext>
            </a:extLst>
          </p:cNvPr>
          <p:cNvSpPr txBox="1"/>
          <p:nvPr/>
        </p:nvSpPr>
        <p:spPr>
          <a:xfrm>
            <a:off x="342900" y="112236"/>
            <a:ext cx="3076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Welcome exceptions</a:t>
            </a:r>
          </a:p>
          <a:p>
            <a:r>
              <a:rPr lang="en-US" sz="2400" b="1" dirty="0"/>
              <a:t>Understand unknowns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B3B77-3C4C-EBD4-05A7-21F6E2BE9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00" y="1555750"/>
            <a:ext cx="65786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64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E5BED8-42C2-0F9D-D012-CB950FD1C780}"/>
              </a:ext>
            </a:extLst>
          </p:cNvPr>
          <p:cNvSpPr txBox="1"/>
          <p:nvPr/>
        </p:nvSpPr>
        <p:spPr>
          <a:xfrm>
            <a:off x="516835" y="291548"/>
            <a:ext cx="174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Exceptions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0536A-C87B-FE79-4540-8243E4E36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22" y="2964951"/>
            <a:ext cx="5214178" cy="30398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A8CD7-3BB8-C7A4-FA01-DF70B985C201}"/>
              </a:ext>
            </a:extLst>
          </p:cNvPr>
          <p:cNvSpPr txBox="1"/>
          <p:nvPr/>
        </p:nvSpPr>
        <p:spPr>
          <a:xfrm>
            <a:off x="1135577" y="1090798"/>
            <a:ext cx="1737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Dog case: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BA2D8-D798-DBF5-252B-5AC071DC7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0" y="3093021"/>
            <a:ext cx="5303272" cy="2783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408F22-F16D-A8B1-DB5E-079F1230D2C6}"/>
              </a:ext>
            </a:extLst>
          </p:cNvPr>
          <p:cNvSpPr txBox="1"/>
          <p:nvPr/>
        </p:nvSpPr>
        <p:spPr>
          <a:xfrm>
            <a:off x="1113968" y="1855304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</a:t>
            </a:r>
            <a:r>
              <a:rPr lang="en-US" dirty="0" err="1"/>
              <a:t>n_sim</a:t>
            </a:r>
            <a:r>
              <a:rPr lang="en-US" dirty="0"/>
              <a:t> leads to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83735-17AD-70FF-4FDF-1C41F4466EAB}"/>
              </a:ext>
            </a:extLst>
          </p:cNvPr>
          <p:cNvSpPr txBox="1"/>
          <p:nvPr/>
        </p:nvSpPr>
        <p:spPr>
          <a:xfrm>
            <a:off x="6308035" y="2478156"/>
            <a:ext cx="46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</a:t>
            </a:r>
            <a:r>
              <a:rPr lang="en-US" dirty="0" err="1"/>
              <a:t>n_sim</a:t>
            </a:r>
            <a:r>
              <a:rPr lang="en-US" dirty="0"/>
              <a:t>, random, provides the right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5470D-8398-A20A-351A-3241D366F15C}"/>
              </a:ext>
            </a:extLst>
          </p:cNvPr>
          <p:cNvSpPr txBox="1"/>
          <p:nvPr/>
        </p:nvSpPr>
        <p:spPr>
          <a:xfrm>
            <a:off x="5423280" y="121302"/>
            <a:ext cx="60533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More component, shorter norm (reverse!!)</a:t>
            </a:r>
          </a:p>
          <a:p>
            <a:r>
              <a:rPr lang="en-US" sz="2400" b="1" dirty="0"/>
              <a:t>Each component is again a combination</a:t>
            </a:r>
          </a:p>
          <a:p>
            <a:r>
              <a:rPr lang="en-US" sz="2400" b="1" dirty="0"/>
              <a:t>recursive</a:t>
            </a:r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FF00"/>
                </a:highlight>
              </a:rPr>
              <a:t>Lowest norm </a:t>
            </a:r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 basic dimension | implication</a:t>
            </a:r>
          </a:p>
          <a:p>
            <a:r>
              <a:rPr lang="en-US" sz="2400" b="1" dirty="0">
                <a:highlight>
                  <a:srgbClr val="FFFF00"/>
                </a:highlight>
                <a:sym typeface="Wingdings" pitchFamily="2" charset="2"/>
              </a:rPr>
              <a:t>Human do the same thing?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77424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061EF-52FD-8E21-494E-29E4C9015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15" y="0"/>
            <a:ext cx="4157593" cy="2372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235A5B-9077-ABD0-E749-F1E87CF25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2321"/>
            <a:ext cx="4479266" cy="2372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F5138-CA35-9E98-60C2-A83FE861E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616" y="0"/>
            <a:ext cx="4907437" cy="2504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10F04-907A-3D4A-AECC-B680D9304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599" y="2372321"/>
            <a:ext cx="4946657" cy="25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BDAE6-EF72-89DA-4FD8-1D2CFCF87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0460" y="0"/>
            <a:ext cx="4028925" cy="2372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7D8D1-F370-5E41-BD9D-DA47AC60EA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851" y="2504660"/>
            <a:ext cx="3842140" cy="2239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29786-35F3-3362-67CB-9A47E75DD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278" y="4619216"/>
            <a:ext cx="3675090" cy="2239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80621-004F-4DFF-7BBA-E175295C29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2815" y="4553047"/>
            <a:ext cx="4165637" cy="2372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3645D7-5E9F-C72D-CA29-C4D64B7652C4}"/>
              </a:ext>
            </a:extLst>
          </p:cNvPr>
          <p:cNvSpPr txBox="1"/>
          <p:nvPr/>
        </p:nvSpPr>
        <p:spPr>
          <a:xfrm>
            <a:off x="8703223" y="4680713"/>
            <a:ext cx="233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Non-linear; floor effect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629F5-7E0E-A391-8EA7-320431A935E6}"/>
              </a:ext>
            </a:extLst>
          </p:cNvPr>
          <p:cNvSpPr txBox="1"/>
          <p:nvPr/>
        </p:nvSpPr>
        <p:spPr>
          <a:xfrm>
            <a:off x="8228452" y="5171043"/>
            <a:ext cx="36914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explain within-level variance?</a:t>
            </a:r>
          </a:p>
          <a:p>
            <a:r>
              <a:rPr lang="en-US" dirty="0"/>
              <a:t>Norm of component? Order? maybe </a:t>
            </a:r>
          </a:p>
          <a:p>
            <a:endParaRPr lang="en-US" dirty="0"/>
          </a:p>
          <a:p>
            <a:r>
              <a:rPr lang="en-US" dirty="0"/>
              <a:t>Impossible, varying to much</a:t>
            </a:r>
          </a:p>
          <a:p>
            <a:r>
              <a:rPr lang="en-US" dirty="0"/>
              <a:t>each vector and relationship</a:t>
            </a:r>
          </a:p>
          <a:p>
            <a:r>
              <a:rPr lang="en-US" dirty="0"/>
              <a:t>Angle with target</a:t>
            </a:r>
          </a:p>
          <a:p>
            <a:endParaRPr lang="en-US" dirty="0"/>
          </a:p>
          <a:p>
            <a:r>
              <a:rPr lang="en-US" dirty="0"/>
              <a:t>“collective intelligence”</a:t>
            </a:r>
          </a:p>
          <a:p>
            <a:endParaRPr lang="en-US" dirty="0"/>
          </a:p>
          <a:p>
            <a:r>
              <a:rPr lang="en-US" dirty="0"/>
              <a:t>This is enough</a:t>
            </a:r>
          </a:p>
        </p:txBody>
      </p:sp>
    </p:spTree>
    <p:extLst>
      <p:ext uri="{BB962C8B-B14F-4D97-AF65-F5344CB8AC3E}">
        <p14:creationId xmlns:p14="http://schemas.microsoft.com/office/powerpoint/2010/main" val="6384540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DC0E7-A225-CD85-4B3B-09FF0909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43" y="676929"/>
            <a:ext cx="4993196" cy="3006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D8DCD-F1A7-CD22-328B-ACCFCE0A7698}"/>
              </a:ext>
            </a:extLst>
          </p:cNvPr>
          <p:cNvSpPr txBox="1"/>
          <p:nvPr/>
        </p:nvSpPr>
        <p:spPr>
          <a:xfrm>
            <a:off x="1736035" y="4678017"/>
            <a:ext cx="511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orthogonal dimensions, average norm is predictive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341C-55B6-E460-060B-EC0D65FB357A}"/>
              </a:ext>
            </a:extLst>
          </p:cNvPr>
          <p:cNvSpPr txBox="1"/>
          <p:nvPr/>
        </p:nvSpPr>
        <p:spPr>
          <a:xfrm>
            <a:off x="1736035" y="5327374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is predictive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A5316-994A-7AF4-67D3-3652CC157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10" y="676929"/>
            <a:ext cx="5349853" cy="3006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BDD18-BEAF-DE2D-0B26-1DA0DBF8A71B}"/>
              </a:ext>
            </a:extLst>
          </p:cNvPr>
          <p:cNvSpPr txBox="1"/>
          <p:nvPr/>
        </p:nvSpPr>
        <p:spPr>
          <a:xfrm>
            <a:off x="8070574" y="4452730"/>
            <a:ext cx="35512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dimensions have higher norm</a:t>
            </a:r>
          </a:p>
          <a:p>
            <a:endParaRPr lang="en-US" dirty="0"/>
          </a:p>
          <a:p>
            <a:r>
              <a:rPr lang="en-US" dirty="0"/>
              <a:t>Describing inanimate &gt; animate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98643-FE56-1FF4-E9F2-BA02263D6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464" y="3087343"/>
            <a:ext cx="2863022" cy="1471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53D944-7FBF-5AAE-EF7F-E87241E91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750" y="5512040"/>
            <a:ext cx="2970410" cy="2061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3FBB95-31F3-845B-B5A0-D75A7640FD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05" y="5696706"/>
            <a:ext cx="3914545" cy="1977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83A09E-8AB3-5FA2-E3FB-7F815E7B3467}"/>
              </a:ext>
            </a:extLst>
          </p:cNvPr>
          <p:cNvSpPr txBox="1"/>
          <p:nvPr/>
        </p:nvSpPr>
        <p:spPr>
          <a:xfrm>
            <a:off x="9435548" y="6145753"/>
            <a:ext cx="274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Object more orthogonal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8146C6-4F44-86FC-B102-0F0C122FCF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783000" y="1702417"/>
            <a:ext cx="4681551" cy="2453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A48DB-5F59-1BDC-60BE-3E75D48D526C}"/>
              </a:ext>
            </a:extLst>
          </p:cNvPr>
          <p:cNvSpPr txBox="1"/>
          <p:nvPr/>
        </p:nvSpPr>
        <p:spPr>
          <a:xfrm>
            <a:off x="-1351722" y="4399722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Reverse?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95A9A-638E-9D37-6D2E-2635C72C8C22}"/>
              </a:ext>
            </a:extLst>
          </p:cNvPr>
          <p:cNvSpPr txBox="1"/>
          <p:nvPr/>
        </p:nvSpPr>
        <p:spPr>
          <a:xfrm>
            <a:off x="6016487" y="172278"/>
            <a:ext cx="297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should be strongest 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7E50B-80F4-CDF5-BF03-7A90EEC7B237}"/>
              </a:ext>
            </a:extLst>
          </p:cNvPr>
          <p:cNvSpPr txBox="1"/>
          <p:nvPr/>
        </p:nvSpPr>
        <p:spPr>
          <a:xfrm>
            <a:off x="5751443" y="4002157"/>
            <a:ext cx="322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is right, alpha, overlapping</a:t>
            </a:r>
          </a:p>
        </p:txBody>
      </p:sp>
    </p:spTree>
    <p:extLst>
      <p:ext uri="{BB962C8B-B14F-4D97-AF65-F5344CB8AC3E}">
        <p14:creationId xmlns:p14="http://schemas.microsoft.com/office/powerpoint/2010/main" val="5381916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43615-9AB9-841B-FE4F-F1A52285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15" y="235248"/>
            <a:ext cx="4600623" cy="304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366360-FF20-0CA9-182B-37CEC88AE194}"/>
              </a:ext>
            </a:extLst>
          </p:cNvPr>
          <p:cNvSpPr txBox="1"/>
          <p:nvPr/>
        </p:nvSpPr>
        <p:spPr>
          <a:xfrm>
            <a:off x="5753240" y="39358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越多</a:t>
            </a:r>
            <a:r>
              <a:rPr lang="zh-CN" altLang="en-US" dirty="0"/>
              <a:t> 效应越强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5F772-45C2-BD02-5CB9-061BF22C8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20" y="189396"/>
            <a:ext cx="5216663" cy="3620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78926B-F234-6014-2EE0-1943B6EAFCC8}"/>
              </a:ext>
            </a:extLst>
          </p:cNvPr>
          <p:cNvSpPr txBox="1"/>
          <p:nvPr/>
        </p:nvSpPr>
        <p:spPr>
          <a:xfrm>
            <a:off x="8439092" y="4120562"/>
            <a:ext cx="1467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Shorter range</a:t>
            </a:r>
          </a:p>
          <a:p>
            <a:endParaRPr lang="en-US" dirty="0"/>
          </a:p>
          <a:p>
            <a:r>
              <a:rPr lang="en-US" dirty="0"/>
              <a:t>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F93AA-D05E-D945-C662-6AC21ED881A9}"/>
              </a:ext>
            </a:extLst>
          </p:cNvPr>
          <p:cNvSpPr txBox="1"/>
          <p:nvPr/>
        </p:nvSpPr>
        <p:spPr>
          <a:xfrm>
            <a:off x="8269357" y="5486400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orthogonal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F699F-C3A8-F01E-B3AF-8180733E9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689" y="3935895"/>
            <a:ext cx="4450791" cy="29439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5919B0-014F-E77F-F789-399FB3288D9A}"/>
              </a:ext>
            </a:extLst>
          </p:cNvPr>
          <p:cNvSpPr txBox="1"/>
          <p:nvPr/>
        </p:nvSpPr>
        <p:spPr>
          <a:xfrm>
            <a:off x="6241774" y="6361043"/>
            <a:ext cx="1887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Specific 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D80A0-C718-0388-C4C0-A95B12EDE43B}"/>
              </a:ext>
            </a:extLst>
          </p:cNvPr>
          <p:cNvSpPr txBox="1"/>
          <p:nvPr/>
        </p:nvSpPr>
        <p:spPr>
          <a:xfrm>
            <a:off x="10853530" y="5711687"/>
            <a:ext cx="1538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Larger, sample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893FD8-35E3-2DA7-AC36-9C114510E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1959" y="1406992"/>
            <a:ext cx="4682058" cy="2713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2D3DD5-98D9-F95C-D362-EFAFB99E9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677" y="3697615"/>
            <a:ext cx="3760970" cy="2141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4732B-65F6-FE61-1B3D-BE387C7DB5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033" y="4688170"/>
            <a:ext cx="2955363" cy="1750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2BEB01-DD3B-4C2C-D91F-6E7C2A7D6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1199" y="1935462"/>
            <a:ext cx="3923300" cy="25325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DC9CE-A3C4-B50D-3764-3492AC6C06FF}"/>
              </a:ext>
            </a:extLst>
          </p:cNvPr>
          <p:cNvSpPr txBox="1"/>
          <p:nvPr/>
        </p:nvSpPr>
        <p:spPr>
          <a:xfrm>
            <a:off x="5910470" y="-145774"/>
            <a:ext cx="15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两个类型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664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972F5C-210F-2C15-54EC-BCBACFEAECDC}"/>
              </a:ext>
            </a:extLst>
          </p:cNvPr>
          <p:cNvSpPr txBox="1"/>
          <p:nvPr/>
        </p:nvSpPr>
        <p:spPr>
          <a:xfrm>
            <a:off x="993913" y="1364974"/>
            <a:ext cx="734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Converging in the end because there is nothing to choose from</a:t>
            </a:r>
          </a:p>
          <a:p>
            <a:endParaRPr lang="en-US" dirty="0"/>
          </a:p>
          <a:p>
            <a:r>
              <a:rPr lang="en-US" dirty="0"/>
              <a:t>Is there a ceiling?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3EB8BF-BC99-0C9E-2B5C-907333A07449}"/>
              </a:ext>
            </a:extLst>
          </p:cNvPr>
          <p:cNvSpPr txBox="1"/>
          <p:nvPr/>
        </p:nvSpPr>
        <p:spPr>
          <a:xfrm>
            <a:off x="2531165" y="3776870"/>
            <a:ext cx="450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is the same, just even more dimensions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03CB9-2164-758D-35B6-7B3B9C4DA6D4}"/>
              </a:ext>
            </a:extLst>
          </p:cNvPr>
          <p:cNvSpPr txBox="1"/>
          <p:nvPr/>
        </p:nvSpPr>
        <p:spPr>
          <a:xfrm>
            <a:off x="8083826" y="4214191"/>
            <a:ext cx="87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4CCA9-7AA6-0F52-0B7A-08D29A766714}"/>
              </a:ext>
            </a:extLst>
          </p:cNvPr>
          <p:cNvSpPr txBox="1"/>
          <p:nvPr/>
        </p:nvSpPr>
        <p:spPr>
          <a:xfrm>
            <a:off x="5648503" y="4583523"/>
            <a:ext cx="53213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feature, shorter norm</a:t>
            </a:r>
          </a:p>
          <a:p>
            <a:r>
              <a:rPr lang="en-US" dirty="0"/>
              <a:t>Higher similarity</a:t>
            </a:r>
          </a:p>
          <a:p>
            <a:endParaRPr lang="en-US" dirty="0"/>
          </a:p>
          <a:p>
            <a:r>
              <a:rPr lang="en-US" dirty="0"/>
              <a:t>Conditional probability</a:t>
            </a:r>
          </a:p>
          <a:p>
            <a:r>
              <a:rPr lang="en-US" dirty="0">
                <a:highlight>
                  <a:srgbClr val="FFFF00"/>
                </a:highlight>
              </a:rPr>
              <a:t>Conditioning on a lot of things, then nothing to change</a:t>
            </a:r>
          </a:p>
          <a:p>
            <a:r>
              <a:rPr lang="en-US" dirty="0">
                <a:highlight>
                  <a:srgbClr val="FFFF00"/>
                </a:highlight>
              </a:rPr>
              <a:t>Similarity principles </a:t>
            </a:r>
          </a:p>
        </p:txBody>
      </p:sp>
    </p:spTree>
    <p:extLst>
      <p:ext uri="{BB962C8B-B14F-4D97-AF65-F5344CB8AC3E}">
        <p14:creationId xmlns:p14="http://schemas.microsoft.com/office/powerpoint/2010/main" val="2982187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630BBE-DA69-AD78-4054-BDFF62DCF68F}"/>
              </a:ext>
            </a:extLst>
          </p:cNvPr>
          <p:cNvSpPr txBox="1"/>
          <p:nvPr/>
        </p:nvSpPr>
        <p:spPr>
          <a:xfrm>
            <a:off x="3239824" y="2983569"/>
            <a:ext cx="1393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Angle lower, 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Cos unsure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Length stay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F01948-91AB-F2B7-FB7B-244A39D75277}"/>
              </a:ext>
            </a:extLst>
          </p:cNvPr>
          <p:cNvSpPr txBox="1"/>
          <p:nvPr/>
        </p:nvSpPr>
        <p:spPr>
          <a:xfrm>
            <a:off x="4818908" y="3445234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Raw: random</a:t>
            </a:r>
          </a:p>
          <a:p>
            <a:r>
              <a:rPr lang="en-US" dirty="0" err="1"/>
              <a:t>Nomalized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cos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F713F-3A01-6DA7-97EA-BB5A9723047E}"/>
              </a:ext>
            </a:extLst>
          </p:cNvPr>
          <p:cNvSpPr txBox="1"/>
          <p:nvPr/>
        </p:nvSpPr>
        <p:spPr>
          <a:xfrm>
            <a:off x="4963886" y="32112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BD4F1-5091-FE13-2F15-DE9B3EB231A4}"/>
              </a:ext>
            </a:extLst>
          </p:cNvPr>
          <p:cNvSpPr txBox="1"/>
          <p:nvPr/>
        </p:nvSpPr>
        <p:spPr>
          <a:xfrm>
            <a:off x="5257800" y="2307772"/>
            <a:ext cx="26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Normalization of resulting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70E4-4033-DBE4-2017-3CF1C19E20D5}"/>
              </a:ext>
            </a:extLst>
          </p:cNvPr>
          <p:cNvSpPr txBox="1"/>
          <p:nvPr/>
        </p:nvSpPr>
        <p:spPr>
          <a:xfrm>
            <a:off x="3560818" y="2307772"/>
            <a:ext cx="88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16C59F-0A9C-55E0-9A6F-2FEFE8A4C862}"/>
              </a:ext>
            </a:extLst>
          </p:cNvPr>
          <p:cNvSpPr txBox="1"/>
          <p:nvPr/>
        </p:nvSpPr>
        <p:spPr>
          <a:xfrm>
            <a:off x="3254829" y="4343400"/>
            <a:ext cx="919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Longer,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53E4B1-B563-4B81-C549-3F01E8D85CA0}"/>
              </a:ext>
            </a:extLst>
          </p:cNvPr>
          <p:cNvSpPr txBox="1"/>
          <p:nvPr/>
        </p:nvSpPr>
        <p:spPr>
          <a:xfrm>
            <a:off x="4629371" y="838199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4598885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6C1B44-D2C4-59BD-1DE0-674E6B94F506}"/>
              </a:ext>
            </a:extLst>
          </p:cNvPr>
          <p:cNvSpPr txBox="1"/>
          <p:nvPr/>
        </p:nvSpPr>
        <p:spPr>
          <a:xfrm>
            <a:off x="3048000" y="2139652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dirty="0"/>
              <a:t>标准：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只有单词（不允许短语、不允许 </a:t>
            </a:r>
            <a:r>
              <a:rPr lang="en-US" b="1" dirty="0"/>
              <a:t>hyphen、</a:t>
            </a:r>
            <a:r>
              <a:rPr lang="zh-CN" altLang="en-US" b="1" dirty="0"/>
              <a:t>不允许重复词）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pair </a:t>
            </a:r>
            <a:r>
              <a:rPr lang="zh-CN" altLang="en-US" b="1" dirty="0"/>
              <a:t>内两个词是不同的单词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每一个 </a:t>
            </a:r>
            <a:r>
              <a:rPr lang="en-US" b="1" dirty="0"/>
              <a:t>pair </a:t>
            </a:r>
            <a:r>
              <a:rPr lang="zh-CN" altLang="en-US" b="1" dirty="0"/>
              <a:t>都是同一类型的具体事物（都是动物 </a:t>
            </a:r>
            <a:r>
              <a:rPr lang="en-US" altLang="zh-CN" b="1" dirty="0"/>
              <a:t>/ </a:t>
            </a:r>
            <a:r>
              <a:rPr lang="zh-CN" altLang="en-US" b="1" dirty="0"/>
              <a:t>都是植物 </a:t>
            </a:r>
            <a:r>
              <a:rPr lang="en-US" altLang="zh-CN" b="1" dirty="0"/>
              <a:t>/ </a:t>
            </a:r>
            <a:r>
              <a:rPr lang="zh-CN" altLang="en-US" b="1" dirty="0"/>
              <a:t>都是物品</a:t>
            </a:r>
            <a:r>
              <a:rPr lang="en-US" altLang="zh-CN" b="1" dirty="0"/>
              <a:t>…</a:t>
            </a:r>
            <a:r>
              <a:rPr lang="zh-CN" altLang="en-US" b="1" dirty="0"/>
              <a:t>）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不同 </a:t>
            </a:r>
            <a:r>
              <a:rPr lang="en-US" b="1" dirty="0"/>
              <a:t>pair</a:t>
            </a:r>
            <a:r>
              <a:rPr lang="zh-CN" altLang="en-US" b="1" dirty="0"/>
              <a:t>之间类型可以不同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但 </a:t>
            </a:r>
            <a:r>
              <a:rPr lang="en-US" b="1" dirty="0"/>
              <a:t>pair </a:t>
            </a:r>
            <a:r>
              <a:rPr lang="zh-CN" altLang="en-US" b="1" dirty="0"/>
              <a:t>内部体现某一个明确维度的对立（软</a:t>
            </a:r>
            <a:r>
              <a:rPr lang="en-US" altLang="zh-CN" b="1" dirty="0"/>
              <a:t>–</a:t>
            </a:r>
            <a:r>
              <a:rPr lang="zh-CN" altLang="en-US" b="1" dirty="0"/>
              <a:t>硬 </a:t>
            </a:r>
            <a:r>
              <a:rPr lang="en-US" altLang="zh-CN" b="1" dirty="0"/>
              <a:t>/ </a:t>
            </a:r>
            <a:r>
              <a:rPr lang="zh-CN" altLang="en-US" b="1" dirty="0"/>
              <a:t>工具者</a:t>
            </a:r>
            <a:r>
              <a:rPr lang="en-US" altLang="zh-CN" b="1" dirty="0"/>
              <a:t>–</a:t>
            </a:r>
            <a:r>
              <a:rPr lang="zh-CN" altLang="en-US" b="1" dirty="0"/>
              <a:t>工具 </a:t>
            </a:r>
            <a:r>
              <a:rPr lang="en-US" altLang="zh-CN" b="1" dirty="0"/>
              <a:t>/ </a:t>
            </a:r>
            <a:r>
              <a:rPr lang="zh-CN" altLang="en-US" b="1" dirty="0"/>
              <a:t>固体</a:t>
            </a:r>
            <a:r>
              <a:rPr lang="en-US" altLang="zh-CN" b="1" dirty="0"/>
              <a:t>–</a:t>
            </a:r>
            <a:r>
              <a:rPr lang="zh-CN" altLang="en-US" b="1" dirty="0"/>
              <a:t>液体）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zh-CN" altLang="en-US" b="1" dirty="0"/>
              <a:t>必须常见、无歧义、无刻板印象、可用于 </a:t>
            </a:r>
            <a:r>
              <a:rPr lang="en-US" b="1" dirty="0"/>
              <a:t>embedding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B75FE6-FBC8-ABF3-CB4B-B14D1CDB51CF}"/>
              </a:ext>
            </a:extLst>
          </p:cNvPr>
          <p:cNvSpPr txBox="1"/>
          <p:nvPr/>
        </p:nvSpPr>
        <p:spPr>
          <a:xfrm>
            <a:off x="3193774" y="565867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形容词，对立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53BA2-3819-C1A6-2C9C-D8A78E6F50E1}"/>
              </a:ext>
            </a:extLst>
          </p:cNvPr>
          <p:cNvSpPr txBox="1"/>
          <p:nvPr/>
        </p:nvSpPr>
        <p:spPr>
          <a:xfrm>
            <a:off x="3710609" y="980303"/>
            <a:ext cx="4260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Better way to come up with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FEB0A-4F94-37E6-A2CF-B6316088E42B}"/>
              </a:ext>
            </a:extLst>
          </p:cNvPr>
          <p:cNvSpPr txBox="1"/>
          <p:nvPr/>
        </p:nvSpPr>
        <p:spPr>
          <a:xfrm>
            <a:off x="9196552" y="98797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穷尽</a:t>
            </a:r>
            <a:endParaRPr lang="en-US" dirty="0"/>
          </a:p>
          <a:p>
            <a:r>
              <a:rPr lang="en-US" dirty="0" err="1"/>
              <a:t>符合标准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0202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C26D24-8EEF-B642-BDA1-9B090D50AA8F}"/>
              </a:ext>
            </a:extLst>
          </p:cNvPr>
          <p:cNvSpPr txBox="1"/>
          <p:nvPr/>
        </p:nvSpPr>
        <p:spPr>
          <a:xfrm>
            <a:off x="2307771" y="1328057"/>
            <a:ext cx="5230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preserves the raw embeddings, not normalized</a:t>
            </a:r>
          </a:p>
          <a:p>
            <a:r>
              <a:rPr lang="en-US" dirty="0"/>
              <a:t>Therefore norm is important</a:t>
            </a:r>
          </a:p>
        </p:txBody>
      </p:sp>
    </p:spTree>
    <p:extLst>
      <p:ext uri="{BB962C8B-B14F-4D97-AF65-F5344CB8AC3E}">
        <p14:creationId xmlns:p14="http://schemas.microsoft.com/office/powerpoint/2010/main" val="1678960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CD40-DF17-49FB-E129-FD838F24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r>
              <a:rPr lang="en-US" dirty="0" err="1"/>
              <a:t>AI也这样吗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01029-C5CD-E780-728E-D82CF21220BF}"/>
              </a:ext>
            </a:extLst>
          </p:cNvPr>
          <p:cNvSpPr txBox="1"/>
          <p:nvPr/>
        </p:nvSpPr>
        <p:spPr>
          <a:xfrm>
            <a:off x="1409700" y="2552700"/>
            <a:ext cx="42361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复杂组合</a:t>
            </a:r>
            <a:r>
              <a:rPr lang="zh-CN" altLang="en-US" b="1" dirty="0"/>
              <a:t>， </a:t>
            </a:r>
            <a:r>
              <a:rPr lang="en-US" b="1" dirty="0"/>
              <a:t>Low norm</a:t>
            </a:r>
            <a:r>
              <a:rPr lang="zh-CN" altLang="en-US" b="1" dirty="0"/>
              <a:t> 更不容易组合出来</a:t>
            </a:r>
            <a:endParaRPr lang="en-US" altLang="zh-CN" b="1" dirty="0"/>
          </a:p>
          <a:p>
            <a:endParaRPr lang="en-US" b="1" dirty="0"/>
          </a:p>
          <a:p>
            <a:r>
              <a:rPr lang="zh-CN" altLang="en-US" b="1" dirty="0"/>
              <a:t>不容易生成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3FF7F-D7E4-128E-27EF-B98E93B6CBCA}"/>
              </a:ext>
            </a:extLst>
          </p:cNvPr>
          <p:cNvSpPr txBox="1"/>
          <p:nvPr/>
        </p:nvSpPr>
        <p:spPr>
          <a:xfrm>
            <a:off x="2552700" y="5562600"/>
            <a:ext cx="70142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在一系列模型和任务上检验</a:t>
            </a:r>
            <a:r>
              <a:rPr lang="en-US" sz="2800" b="1" dirty="0"/>
              <a:t>; norm is ignored</a:t>
            </a:r>
          </a:p>
          <a:p>
            <a:r>
              <a:rPr lang="en-US" sz="2800" b="1" dirty="0"/>
              <a:t>Universal principle of embedding</a:t>
            </a:r>
          </a:p>
        </p:txBody>
      </p:sp>
    </p:spTree>
    <p:extLst>
      <p:ext uri="{BB962C8B-B14F-4D97-AF65-F5344CB8AC3E}">
        <p14:creationId xmlns:p14="http://schemas.microsoft.com/office/powerpoint/2010/main" val="342377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5217</TotalTime>
  <Words>5582</Words>
  <Application>Microsoft Macintosh PowerPoint</Application>
  <PresentationFormat>Widescreen</PresentationFormat>
  <Paragraphs>1236</Paragraphs>
  <Slides>114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Menlo</vt:lpstr>
      <vt:lpstr>Times New Roman</vt:lpstr>
      <vt:lpstr>Wingdings</vt:lpstr>
      <vt:lpstr>Office Theme</vt:lpstr>
      <vt:lpstr>Selective Attention in LMM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factors count for dynamic attention during naturalistic viewing?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dimensions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 from ML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Formal proof</vt:lpstr>
      <vt:lpstr>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usually informed: normalize before calculating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Generative AI也这样吗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 | 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Yuhao Zhu</dc:creator>
  <cp:lastModifiedBy>Michael Zhu</cp:lastModifiedBy>
  <cp:revision>514</cp:revision>
  <dcterms:created xsi:type="dcterms:W3CDTF">2025-10-30T20:59:25Z</dcterms:created>
  <dcterms:modified xsi:type="dcterms:W3CDTF">2025-11-12T21:11:48Z</dcterms:modified>
</cp:coreProperties>
</file>